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89" r:id="rId4"/>
    <p:sldId id="280" r:id="rId5"/>
    <p:sldId id="263" r:id="rId6"/>
    <p:sldId id="290" r:id="rId7"/>
    <p:sldId id="291" r:id="rId8"/>
    <p:sldId id="260" r:id="rId9"/>
    <p:sldId id="261" r:id="rId10"/>
    <p:sldId id="264" r:id="rId11"/>
    <p:sldId id="267" r:id="rId12"/>
    <p:sldId id="292" r:id="rId13"/>
    <p:sldId id="279" r:id="rId14"/>
    <p:sldId id="258" r:id="rId15"/>
    <p:sldId id="293" r:id="rId16"/>
    <p:sldId id="294" r:id="rId17"/>
    <p:sldId id="274" r:id="rId18"/>
    <p:sldId id="295" r:id="rId19"/>
    <p:sldId id="296" r:id="rId20"/>
    <p:sldId id="297" r:id="rId21"/>
    <p:sldId id="303" r:id="rId22"/>
    <p:sldId id="259" r:id="rId23"/>
    <p:sldId id="302" r:id="rId24"/>
    <p:sldId id="268" r:id="rId25"/>
    <p:sldId id="301" r:id="rId26"/>
    <p:sldId id="284" r:id="rId27"/>
    <p:sldId id="262" r:id="rId28"/>
    <p:sldId id="299" r:id="rId29"/>
    <p:sldId id="300" r:id="rId30"/>
    <p:sldId id="304" r:id="rId31"/>
    <p:sldId id="281" r:id="rId32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Sitka Small" panose="02000505000000020004" pitchFamily="2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Дембская" initials="НД" lastIdx="1" clrIdx="0">
    <p:extLst>
      <p:ext uri="{19B8F6BF-5375-455C-9EA6-DF929625EA0E}">
        <p15:presenceInfo xmlns:p15="http://schemas.microsoft.com/office/powerpoint/2012/main" userId="Наталья Дембска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535"/>
    <a:srgbClr val="94B3D6"/>
    <a:srgbClr val="C4D4E7"/>
    <a:srgbClr val="FFFFFF"/>
    <a:srgbClr val="006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7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61F124-0671-46AF-A533-912425E4532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710C8A-E230-4410-BA32-ACD77B36D379}">
      <dgm:prSet phldrT="[Текст]"/>
      <dgm:spPr>
        <a:solidFill>
          <a:srgbClr val="A73535"/>
        </a:solidFill>
        <a:ln>
          <a:noFill/>
        </a:ln>
      </dgm:spPr>
      <dgm:t>
        <a:bodyPr/>
        <a:lstStyle/>
        <a:p>
          <a:r>
            <a:rPr lang="ru-RU" dirty="0" smtClean="0"/>
            <a:t>Аспирация секрета ротоглотки;</a:t>
          </a:r>
          <a:endParaRPr lang="ru-RU" dirty="0"/>
        </a:p>
      </dgm:t>
    </dgm:pt>
    <dgm:pt modelId="{86DCB14F-0579-4ED6-AF0C-43261C099C7F}" type="parTrans" cxnId="{AA7F53A6-AE49-40DF-BA1F-EE320F4D2DBC}">
      <dgm:prSet/>
      <dgm:spPr/>
      <dgm:t>
        <a:bodyPr/>
        <a:lstStyle/>
        <a:p>
          <a:endParaRPr lang="ru-RU"/>
        </a:p>
      </dgm:t>
    </dgm:pt>
    <dgm:pt modelId="{1720751B-0010-466F-ABBA-D85758C05D00}" type="sibTrans" cxnId="{AA7F53A6-AE49-40DF-BA1F-EE320F4D2DBC}">
      <dgm:prSet/>
      <dgm:spPr/>
      <dgm:t>
        <a:bodyPr/>
        <a:lstStyle/>
        <a:p>
          <a:endParaRPr lang="ru-RU"/>
        </a:p>
      </dgm:t>
    </dgm:pt>
    <dgm:pt modelId="{20E497B0-ECDF-4962-A67F-952A97DFE515}">
      <dgm:prSet phldrT="[Текст]"/>
      <dgm:spPr>
        <a:solidFill>
          <a:srgbClr val="A73535"/>
        </a:solidFill>
        <a:ln>
          <a:noFill/>
        </a:ln>
      </dgm:spPr>
      <dgm:t>
        <a:bodyPr/>
        <a:lstStyle/>
        <a:p>
          <a:r>
            <a:rPr lang="ru-RU" dirty="0" smtClean="0"/>
            <a:t>Вдыхание аэрозоля , содержащего микроорганизмы </a:t>
          </a:r>
        </a:p>
        <a:p>
          <a:r>
            <a:rPr lang="en-US" dirty="0" smtClean="0"/>
            <a:t>(Legionella </a:t>
          </a:r>
          <a:r>
            <a:rPr lang="en-US" dirty="0" err="1" smtClean="0"/>
            <a:t>spp</a:t>
          </a:r>
          <a:r>
            <a:rPr lang="ru-RU" dirty="0" smtClean="0"/>
            <a:t> + диарея</a:t>
          </a:r>
          <a:r>
            <a:rPr lang="en-US" dirty="0" smtClean="0"/>
            <a:t>)</a:t>
          </a:r>
          <a:endParaRPr lang="ru-RU" dirty="0"/>
        </a:p>
      </dgm:t>
    </dgm:pt>
    <dgm:pt modelId="{36EE6CDF-46A6-443E-A1CF-8CD8D7E39D5E}" type="parTrans" cxnId="{24B09C65-6A21-4FA9-852F-1F9F499901B8}">
      <dgm:prSet/>
      <dgm:spPr/>
      <dgm:t>
        <a:bodyPr/>
        <a:lstStyle/>
        <a:p>
          <a:endParaRPr lang="ru-RU"/>
        </a:p>
      </dgm:t>
    </dgm:pt>
    <dgm:pt modelId="{02066BAF-3423-4E0E-980A-4D1D10FCAB60}" type="sibTrans" cxnId="{24B09C65-6A21-4FA9-852F-1F9F499901B8}">
      <dgm:prSet/>
      <dgm:spPr/>
      <dgm:t>
        <a:bodyPr/>
        <a:lstStyle/>
        <a:p>
          <a:endParaRPr lang="ru-RU"/>
        </a:p>
      </dgm:t>
    </dgm:pt>
    <dgm:pt modelId="{9FDC3361-2EA8-4B5C-B592-536CAC989ADC}">
      <dgm:prSet phldrT="[Текст]"/>
      <dgm:spPr>
        <a:solidFill>
          <a:srgbClr val="A73535"/>
        </a:solidFill>
        <a:ln>
          <a:noFill/>
        </a:ln>
      </dgm:spPr>
      <dgm:t>
        <a:bodyPr/>
        <a:lstStyle/>
        <a:p>
          <a:r>
            <a:rPr lang="ru-RU" dirty="0" smtClean="0"/>
            <a:t>Гематогенное распространение микроорганизмов из внелегочного очага инфекции;</a:t>
          </a:r>
          <a:endParaRPr lang="ru-RU" dirty="0"/>
        </a:p>
      </dgm:t>
    </dgm:pt>
    <dgm:pt modelId="{10E13467-651E-471F-8E12-68A99376BB16}" type="parTrans" cxnId="{A1E74817-CAB6-4864-9075-585E67F1A553}">
      <dgm:prSet/>
      <dgm:spPr/>
      <dgm:t>
        <a:bodyPr/>
        <a:lstStyle/>
        <a:p>
          <a:endParaRPr lang="ru-RU"/>
        </a:p>
      </dgm:t>
    </dgm:pt>
    <dgm:pt modelId="{91AE0695-ADEE-41FC-9F71-48E4FECD74F1}" type="sibTrans" cxnId="{A1E74817-CAB6-4864-9075-585E67F1A553}">
      <dgm:prSet/>
      <dgm:spPr/>
      <dgm:t>
        <a:bodyPr/>
        <a:lstStyle/>
        <a:p>
          <a:endParaRPr lang="ru-RU"/>
        </a:p>
      </dgm:t>
    </dgm:pt>
    <dgm:pt modelId="{7DCFA6FC-EDFD-44AC-A7A7-9D22E8FFD169}">
      <dgm:prSet phldrT="[Текст]"/>
      <dgm:spPr>
        <a:solidFill>
          <a:srgbClr val="A73535"/>
        </a:solidFill>
        <a:ln>
          <a:noFill/>
        </a:ln>
      </dgm:spPr>
      <dgm:t>
        <a:bodyPr/>
        <a:lstStyle/>
        <a:p>
          <a:r>
            <a:rPr lang="ru-RU" dirty="0" smtClean="0"/>
            <a:t>Непосредственное распространение инфекции из соседних пораженных органов или в результате инфицирования.</a:t>
          </a:r>
          <a:endParaRPr lang="ru-RU" dirty="0"/>
        </a:p>
      </dgm:t>
    </dgm:pt>
    <dgm:pt modelId="{CF0C4691-C7CE-499F-BF25-05B6EA8129DD}" type="parTrans" cxnId="{A6641D71-CBC6-4CAC-BF0B-2C042C707718}">
      <dgm:prSet/>
      <dgm:spPr/>
      <dgm:t>
        <a:bodyPr/>
        <a:lstStyle/>
        <a:p>
          <a:endParaRPr lang="ru-RU"/>
        </a:p>
      </dgm:t>
    </dgm:pt>
    <dgm:pt modelId="{DD709118-BF66-4F44-A6CE-2296A7541602}" type="sibTrans" cxnId="{A6641D71-CBC6-4CAC-BF0B-2C042C707718}">
      <dgm:prSet/>
      <dgm:spPr/>
      <dgm:t>
        <a:bodyPr/>
        <a:lstStyle/>
        <a:p>
          <a:endParaRPr lang="ru-RU"/>
        </a:p>
      </dgm:t>
    </dgm:pt>
    <dgm:pt modelId="{78FC9941-4FE1-48BF-9F22-68E87C650304}" type="pres">
      <dgm:prSet presAssocID="{6761F124-0671-46AF-A533-912425E4532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A029A5A-83EF-4AD6-A3C6-FA0BF46B0A9D}" type="pres">
      <dgm:prSet presAssocID="{6761F124-0671-46AF-A533-912425E4532D}" presName="Name1" presStyleCnt="0"/>
      <dgm:spPr/>
    </dgm:pt>
    <dgm:pt modelId="{A15C6463-DD9D-4890-968D-31303069727D}" type="pres">
      <dgm:prSet presAssocID="{6761F124-0671-46AF-A533-912425E4532D}" presName="cycle" presStyleCnt="0"/>
      <dgm:spPr/>
    </dgm:pt>
    <dgm:pt modelId="{F309E2B8-1A1C-429E-92A7-756D3AF177DD}" type="pres">
      <dgm:prSet presAssocID="{6761F124-0671-46AF-A533-912425E4532D}" presName="srcNode" presStyleLbl="node1" presStyleIdx="0" presStyleCnt="4"/>
      <dgm:spPr/>
    </dgm:pt>
    <dgm:pt modelId="{FF4F2180-5F6A-4DBD-822D-C485D6F28737}" type="pres">
      <dgm:prSet presAssocID="{6761F124-0671-46AF-A533-912425E4532D}" presName="conn" presStyleLbl="parChTrans1D2" presStyleIdx="0" presStyleCnt="1"/>
      <dgm:spPr/>
      <dgm:t>
        <a:bodyPr/>
        <a:lstStyle/>
        <a:p>
          <a:endParaRPr lang="ru-RU"/>
        </a:p>
      </dgm:t>
    </dgm:pt>
    <dgm:pt modelId="{04033532-C63A-45FA-9E62-5DE06B69A40E}" type="pres">
      <dgm:prSet presAssocID="{6761F124-0671-46AF-A533-912425E4532D}" presName="extraNode" presStyleLbl="node1" presStyleIdx="0" presStyleCnt="4"/>
      <dgm:spPr/>
    </dgm:pt>
    <dgm:pt modelId="{97B07270-63BE-4F19-9ED4-90B337717F82}" type="pres">
      <dgm:prSet presAssocID="{6761F124-0671-46AF-A533-912425E4532D}" presName="dstNode" presStyleLbl="node1" presStyleIdx="0" presStyleCnt="4"/>
      <dgm:spPr/>
    </dgm:pt>
    <dgm:pt modelId="{EF22391D-D203-486F-A19A-52AA6F0FC0FA}" type="pres">
      <dgm:prSet presAssocID="{BB710C8A-E230-4410-BA32-ACD77B36D37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86B34-82F8-49B4-97E5-0F64AECEA7E3}" type="pres">
      <dgm:prSet presAssocID="{BB710C8A-E230-4410-BA32-ACD77B36D379}" presName="accent_1" presStyleCnt="0"/>
      <dgm:spPr/>
    </dgm:pt>
    <dgm:pt modelId="{4C3C97A4-95F5-49DF-8E87-725B37701D1F}" type="pres">
      <dgm:prSet presAssocID="{BB710C8A-E230-4410-BA32-ACD77B36D379}" presName="accentRepeatNode" presStyleLbl="solidFgAcc1" presStyleIdx="0" presStyleCnt="4"/>
      <dgm:spPr/>
    </dgm:pt>
    <dgm:pt modelId="{A631513C-FDE6-4E6F-B505-A2C57D4BE997}" type="pres">
      <dgm:prSet presAssocID="{20E497B0-ECDF-4962-A67F-952A97DFE515}" presName="text_2" presStyleLbl="node1" presStyleIdx="1" presStyleCnt="4" custLinFactNeighborX="131" custLinFactNeighborY="-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DA2D13-3C24-4756-BECB-97807B5ECB38}" type="pres">
      <dgm:prSet presAssocID="{20E497B0-ECDF-4962-A67F-952A97DFE515}" presName="accent_2" presStyleCnt="0"/>
      <dgm:spPr/>
    </dgm:pt>
    <dgm:pt modelId="{4DA94EE5-51BE-4443-AC34-F8C393F3A11B}" type="pres">
      <dgm:prSet presAssocID="{20E497B0-ECDF-4962-A67F-952A97DFE515}" presName="accentRepeatNode" presStyleLbl="solidFgAcc1" presStyleIdx="1" presStyleCnt="4"/>
      <dgm:spPr/>
    </dgm:pt>
    <dgm:pt modelId="{AA05775B-FDAA-4F4A-A2CF-94BF95D0176F}" type="pres">
      <dgm:prSet presAssocID="{9FDC3361-2EA8-4B5C-B592-536CAC989ADC}" presName="text_3" presStyleLbl="node1" presStyleIdx="2" presStyleCnt="4" custLinFactNeighborX="131" custLinFactNeighborY="-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594B6-8A59-4BCB-9FCB-FEC32DDB408B}" type="pres">
      <dgm:prSet presAssocID="{9FDC3361-2EA8-4B5C-B592-536CAC989ADC}" presName="accent_3" presStyleCnt="0"/>
      <dgm:spPr/>
    </dgm:pt>
    <dgm:pt modelId="{75A6CFBF-ED0B-489F-8B9E-F4BC23A1E3B8}" type="pres">
      <dgm:prSet presAssocID="{9FDC3361-2EA8-4B5C-B592-536CAC989ADC}" presName="accentRepeatNode" presStyleLbl="solidFgAcc1" presStyleIdx="2" presStyleCnt="4"/>
      <dgm:spPr/>
    </dgm:pt>
    <dgm:pt modelId="{2D6171A6-9D16-477D-9F0E-2CDD87BF9078}" type="pres">
      <dgm:prSet presAssocID="{7DCFA6FC-EDFD-44AC-A7A7-9D22E8FFD169}" presName="text_4" presStyleLbl="node1" presStyleIdx="3" presStyleCnt="4" custLinFactNeighborX="123" custLinFactNeighborY="-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C6FF1-052C-4E10-8ADC-4E4E892B2451}" type="pres">
      <dgm:prSet presAssocID="{7DCFA6FC-EDFD-44AC-A7A7-9D22E8FFD169}" presName="accent_4" presStyleCnt="0"/>
      <dgm:spPr/>
    </dgm:pt>
    <dgm:pt modelId="{3B9F3EBB-41A3-424F-8610-CFE6A922C834}" type="pres">
      <dgm:prSet presAssocID="{7DCFA6FC-EDFD-44AC-A7A7-9D22E8FFD169}" presName="accentRepeatNode" presStyleLbl="solidFgAcc1" presStyleIdx="3" presStyleCnt="4"/>
      <dgm:spPr/>
    </dgm:pt>
  </dgm:ptLst>
  <dgm:cxnLst>
    <dgm:cxn modelId="{722AA4FD-7B51-4C17-A48A-B9ACD7A54915}" type="presOf" srcId="{20E497B0-ECDF-4962-A67F-952A97DFE515}" destId="{A631513C-FDE6-4E6F-B505-A2C57D4BE997}" srcOrd="0" destOrd="0" presId="urn:microsoft.com/office/officeart/2008/layout/VerticalCurvedList"/>
    <dgm:cxn modelId="{24B09C65-6A21-4FA9-852F-1F9F499901B8}" srcId="{6761F124-0671-46AF-A533-912425E4532D}" destId="{20E497B0-ECDF-4962-A67F-952A97DFE515}" srcOrd="1" destOrd="0" parTransId="{36EE6CDF-46A6-443E-A1CF-8CD8D7E39D5E}" sibTransId="{02066BAF-3423-4E0E-980A-4D1D10FCAB60}"/>
    <dgm:cxn modelId="{A543B999-B091-42C8-ACFE-620228E04E48}" type="presOf" srcId="{1720751B-0010-466F-ABBA-D85758C05D00}" destId="{FF4F2180-5F6A-4DBD-822D-C485D6F28737}" srcOrd="0" destOrd="0" presId="urn:microsoft.com/office/officeart/2008/layout/VerticalCurvedList"/>
    <dgm:cxn modelId="{5A56E16F-1DA2-44D0-ADBF-ED91801F2E27}" type="presOf" srcId="{7DCFA6FC-EDFD-44AC-A7A7-9D22E8FFD169}" destId="{2D6171A6-9D16-477D-9F0E-2CDD87BF9078}" srcOrd="0" destOrd="0" presId="urn:microsoft.com/office/officeart/2008/layout/VerticalCurvedList"/>
    <dgm:cxn modelId="{D95C83CD-5B6D-46FD-9E6A-F4CDA64E1CA7}" type="presOf" srcId="{9FDC3361-2EA8-4B5C-B592-536CAC989ADC}" destId="{AA05775B-FDAA-4F4A-A2CF-94BF95D0176F}" srcOrd="0" destOrd="0" presId="urn:microsoft.com/office/officeart/2008/layout/VerticalCurvedList"/>
    <dgm:cxn modelId="{40444C9C-57BA-4915-AE45-4FEE3330FCD8}" type="presOf" srcId="{BB710C8A-E230-4410-BA32-ACD77B36D379}" destId="{EF22391D-D203-486F-A19A-52AA6F0FC0FA}" srcOrd="0" destOrd="0" presId="urn:microsoft.com/office/officeart/2008/layout/VerticalCurvedList"/>
    <dgm:cxn modelId="{A1E74817-CAB6-4864-9075-585E67F1A553}" srcId="{6761F124-0671-46AF-A533-912425E4532D}" destId="{9FDC3361-2EA8-4B5C-B592-536CAC989ADC}" srcOrd="2" destOrd="0" parTransId="{10E13467-651E-471F-8E12-68A99376BB16}" sibTransId="{91AE0695-ADEE-41FC-9F71-48E4FECD74F1}"/>
    <dgm:cxn modelId="{A6641D71-CBC6-4CAC-BF0B-2C042C707718}" srcId="{6761F124-0671-46AF-A533-912425E4532D}" destId="{7DCFA6FC-EDFD-44AC-A7A7-9D22E8FFD169}" srcOrd="3" destOrd="0" parTransId="{CF0C4691-C7CE-499F-BF25-05B6EA8129DD}" sibTransId="{DD709118-BF66-4F44-A6CE-2296A7541602}"/>
    <dgm:cxn modelId="{AA7F53A6-AE49-40DF-BA1F-EE320F4D2DBC}" srcId="{6761F124-0671-46AF-A533-912425E4532D}" destId="{BB710C8A-E230-4410-BA32-ACD77B36D379}" srcOrd="0" destOrd="0" parTransId="{86DCB14F-0579-4ED6-AF0C-43261C099C7F}" sibTransId="{1720751B-0010-466F-ABBA-D85758C05D00}"/>
    <dgm:cxn modelId="{CF304F76-D709-4882-A99E-71AA139F1B5A}" type="presOf" srcId="{6761F124-0671-46AF-A533-912425E4532D}" destId="{78FC9941-4FE1-48BF-9F22-68E87C650304}" srcOrd="0" destOrd="0" presId="urn:microsoft.com/office/officeart/2008/layout/VerticalCurvedList"/>
    <dgm:cxn modelId="{CE4F3876-470A-4D8B-9209-CE60F90F85FA}" type="presParOf" srcId="{78FC9941-4FE1-48BF-9F22-68E87C650304}" destId="{9A029A5A-83EF-4AD6-A3C6-FA0BF46B0A9D}" srcOrd="0" destOrd="0" presId="urn:microsoft.com/office/officeart/2008/layout/VerticalCurvedList"/>
    <dgm:cxn modelId="{F3D1B911-A43B-4717-B432-4481B05E5737}" type="presParOf" srcId="{9A029A5A-83EF-4AD6-A3C6-FA0BF46B0A9D}" destId="{A15C6463-DD9D-4890-968D-31303069727D}" srcOrd="0" destOrd="0" presId="urn:microsoft.com/office/officeart/2008/layout/VerticalCurvedList"/>
    <dgm:cxn modelId="{CCBCB908-5854-468A-9C2E-D8170CABA9BB}" type="presParOf" srcId="{A15C6463-DD9D-4890-968D-31303069727D}" destId="{F309E2B8-1A1C-429E-92A7-756D3AF177DD}" srcOrd="0" destOrd="0" presId="urn:microsoft.com/office/officeart/2008/layout/VerticalCurvedList"/>
    <dgm:cxn modelId="{4DE957C3-81A2-4D6D-BE81-50A21F3B2371}" type="presParOf" srcId="{A15C6463-DD9D-4890-968D-31303069727D}" destId="{FF4F2180-5F6A-4DBD-822D-C485D6F28737}" srcOrd="1" destOrd="0" presId="urn:microsoft.com/office/officeart/2008/layout/VerticalCurvedList"/>
    <dgm:cxn modelId="{811F2F8F-0154-42BB-8C72-96CC89D69B81}" type="presParOf" srcId="{A15C6463-DD9D-4890-968D-31303069727D}" destId="{04033532-C63A-45FA-9E62-5DE06B69A40E}" srcOrd="2" destOrd="0" presId="urn:microsoft.com/office/officeart/2008/layout/VerticalCurvedList"/>
    <dgm:cxn modelId="{6208EA2B-3AB7-4C80-BD1F-BBF9DA528B33}" type="presParOf" srcId="{A15C6463-DD9D-4890-968D-31303069727D}" destId="{97B07270-63BE-4F19-9ED4-90B337717F82}" srcOrd="3" destOrd="0" presId="urn:microsoft.com/office/officeart/2008/layout/VerticalCurvedList"/>
    <dgm:cxn modelId="{C5B03519-BEA0-43AE-98ED-DAB2D257E1B7}" type="presParOf" srcId="{9A029A5A-83EF-4AD6-A3C6-FA0BF46B0A9D}" destId="{EF22391D-D203-486F-A19A-52AA6F0FC0FA}" srcOrd="1" destOrd="0" presId="urn:microsoft.com/office/officeart/2008/layout/VerticalCurvedList"/>
    <dgm:cxn modelId="{4A3EBA4B-710A-43BC-8450-772B79C19709}" type="presParOf" srcId="{9A029A5A-83EF-4AD6-A3C6-FA0BF46B0A9D}" destId="{95586B34-82F8-49B4-97E5-0F64AECEA7E3}" srcOrd="2" destOrd="0" presId="urn:microsoft.com/office/officeart/2008/layout/VerticalCurvedList"/>
    <dgm:cxn modelId="{B93ABFE8-A952-4378-B814-CD44809C3190}" type="presParOf" srcId="{95586B34-82F8-49B4-97E5-0F64AECEA7E3}" destId="{4C3C97A4-95F5-49DF-8E87-725B37701D1F}" srcOrd="0" destOrd="0" presId="urn:microsoft.com/office/officeart/2008/layout/VerticalCurvedList"/>
    <dgm:cxn modelId="{AC69649C-E4FA-49E9-933F-5AC470F464BD}" type="presParOf" srcId="{9A029A5A-83EF-4AD6-A3C6-FA0BF46B0A9D}" destId="{A631513C-FDE6-4E6F-B505-A2C57D4BE997}" srcOrd="3" destOrd="0" presId="urn:microsoft.com/office/officeart/2008/layout/VerticalCurvedList"/>
    <dgm:cxn modelId="{DC1B248B-4218-4891-989D-2D6F1DF9A51A}" type="presParOf" srcId="{9A029A5A-83EF-4AD6-A3C6-FA0BF46B0A9D}" destId="{62DA2D13-3C24-4756-BECB-97807B5ECB38}" srcOrd="4" destOrd="0" presId="urn:microsoft.com/office/officeart/2008/layout/VerticalCurvedList"/>
    <dgm:cxn modelId="{4607F694-B941-4ED7-B003-7A36A2774FF4}" type="presParOf" srcId="{62DA2D13-3C24-4756-BECB-97807B5ECB38}" destId="{4DA94EE5-51BE-4443-AC34-F8C393F3A11B}" srcOrd="0" destOrd="0" presId="urn:microsoft.com/office/officeart/2008/layout/VerticalCurvedList"/>
    <dgm:cxn modelId="{2D4854DE-A02D-470A-8C6F-27262C10745F}" type="presParOf" srcId="{9A029A5A-83EF-4AD6-A3C6-FA0BF46B0A9D}" destId="{AA05775B-FDAA-4F4A-A2CF-94BF95D0176F}" srcOrd="5" destOrd="0" presId="urn:microsoft.com/office/officeart/2008/layout/VerticalCurvedList"/>
    <dgm:cxn modelId="{1953E23B-C44C-4CAF-B2C7-FE513A1D8B4F}" type="presParOf" srcId="{9A029A5A-83EF-4AD6-A3C6-FA0BF46B0A9D}" destId="{743594B6-8A59-4BCB-9FCB-FEC32DDB408B}" srcOrd="6" destOrd="0" presId="urn:microsoft.com/office/officeart/2008/layout/VerticalCurvedList"/>
    <dgm:cxn modelId="{7950FE43-62B0-4283-A5F7-590A7422761A}" type="presParOf" srcId="{743594B6-8A59-4BCB-9FCB-FEC32DDB408B}" destId="{75A6CFBF-ED0B-489F-8B9E-F4BC23A1E3B8}" srcOrd="0" destOrd="0" presId="urn:microsoft.com/office/officeart/2008/layout/VerticalCurvedList"/>
    <dgm:cxn modelId="{C99E6D59-DD74-4194-ABDE-A739A9B1BDFF}" type="presParOf" srcId="{9A029A5A-83EF-4AD6-A3C6-FA0BF46B0A9D}" destId="{2D6171A6-9D16-477D-9F0E-2CDD87BF9078}" srcOrd="7" destOrd="0" presId="urn:microsoft.com/office/officeart/2008/layout/VerticalCurvedList"/>
    <dgm:cxn modelId="{321B073C-9DA6-4A63-BB6B-4BCEB041755A}" type="presParOf" srcId="{9A029A5A-83EF-4AD6-A3C6-FA0BF46B0A9D}" destId="{1BEC6FF1-052C-4E10-8ADC-4E4E892B2451}" srcOrd="8" destOrd="0" presId="urn:microsoft.com/office/officeart/2008/layout/VerticalCurvedList"/>
    <dgm:cxn modelId="{D3AF10D2-752E-422A-855C-C2E5AA07660B}" type="presParOf" srcId="{1BEC6FF1-052C-4E10-8ADC-4E4E892B2451}" destId="{3B9F3EBB-41A3-424F-8610-CFE6A922C83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F2180-5F6A-4DBD-822D-C485D6F28737}">
      <dsp:nvSpPr>
        <dsp:cNvPr id="0" name=""/>
        <dsp:cNvSpPr/>
      </dsp:nvSpPr>
      <dsp:spPr>
        <a:xfrm>
          <a:off x="-5483936" y="-839650"/>
          <a:ext cx="6529597" cy="6529597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2391D-D203-486F-A19A-52AA6F0FC0FA}">
      <dsp:nvSpPr>
        <dsp:cNvPr id="0" name=""/>
        <dsp:cNvSpPr/>
      </dsp:nvSpPr>
      <dsp:spPr>
        <a:xfrm>
          <a:off x="547412" y="372890"/>
          <a:ext cx="6289564" cy="746169"/>
        </a:xfrm>
        <a:prstGeom prst="rect">
          <a:avLst/>
        </a:prstGeom>
        <a:solidFill>
          <a:srgbClr val="A735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Аспирация секрета ротоглотки;</a:t>
          </a:r>
          <a:endParaRPr lang="ru-RU" sz="1700" kern="1200" dirty="0"/>
        </a:p>
      </dsp:txBody>
      <dsp:txXfrm>
        <a:off x="547412" y="372890"/>
        <a:ext cx="6289564" cy="746169"/>
      </dsp:txXfrm>
    </dsp:sp>
    <dsp:sp modelId="{4C3C97A4-95F5-49DF-8E87-725B37701D1F}">
      <dsp:nvSpPr>
        <dsp:cNvPr id="0" name=""/>
        <dsp:cNvSpPr/>
      </dsp:nvSpPr>
      <dsp:spPr>
        <a:xfrm>
          <a:off x="81056" y="279619"/>
          <a:ext cx="932711" cy="932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1513C-FDE6-4E6F-B505-A2C57D4BE997}">
      <dsp:nvSpPr>
        <dsp:cNvPr id="0" name=""/>
        <dsp:cNvSpPr/>
      </dsp:nvSpPr>
      <dsp:spPr>
        <a:xfrm>
          <a:off x="982887" y="1488205"/>
          <a:ext cx="5861768" cy="746169"/>
        </a:xfrm>
        <a:prstGeom prst="rect">
          <a:avLst/>
        </a:prstGeom>
        <a:solidFill>
          <a:srgbClr val="A735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Вдыхание аэрозоля , содержащего микроорганизмы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(Legionella </a:t>
          </a:r>
          <a:r>
            <a:rPr lang="en-US" sz="1700" kern="1200" dirty="0" err="1" smtClean="0"/>
            <a:t>spp</a:t>
          </a:r>
          <a:r>
            <a:rPr lang="ru-RU" sz="1700" kern="1200" dirty="0" smtClean="0"/>
            <a:t> + диарея</a:t>
          </a:r>
          <a:r>
            <a:rPr lang="en-US" sz="1700" kern="1200" dirty="0" smtClean="0"/>
            <a:t>)</a:t>
          </a:r>
          <a:endParaRPr lang="ru-RU" sz="1700" kern="1200" dirty="0"/>
        </a:p>
      </dsp:txBody>
      <dsp:txXfrm>
        <a:off x="982887" y="1488205"/>
        <a:ext cx="5861768" cy="746169"/>
      </dsp:txXfrm>
    </dsp:sp>
    <dsp:sp modelId="{4DA94EE5-51BE-4443-AC34-F8C393F3A11B}">
      <dsp:nvSpPr>
        <dsp:cNvPr id="0" name=""/>
        <dsp:cNvSpPr/>
      </dsp:nvSpPr>
      <dsp:spPr>
        <a:xfrm>
          <a:off x="508852" y="1399067"/>
          <a:ext cx="932711" cy="932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5775B-FDAA-4F4A-A2CF-94BF95D0176F}">
      <dsp:nvSpPr>
        <dsp:cNvPr id="0" name=""/>
        <dsp:cNvSpPr/>
      </dsp:nvSpPr>
      <dsp:spPr>
        <a:xfrm>
          <a:off x="982887" y="2607653"/>
          <a:ext cx="5861768" cy="746169"/>
        </a:xfrm>
        <a:prstGeom prst="rect">
          <a:avLst/>
        </a:prstGeom>
        <a:solidFill>
          <a:srgbClr val="A735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Гематогенное распространение микроорганизмов из внелегочного очага инфекции;</a:t>
          </a:r>
          <a:endParaRPr lang="ru-RU" sz="1700" kern="1200" dirty="0"/>
        </a:p>
      </dsp:txBody>
      <dsp:txXfrm>
        <a:off x="982887" y="2607653"/>
        <a:ext cx="5861768" cy="746169"/>
      </dsp:txXfrm>
    </dsp:sp>
    <dsp:sp modelId="{75A6CFBF-ED0B-489F-8B9E-F4BC23A1E3B8}">
      <dsp:nvSpPr>
        <dsp:cNvPr id="0" name=""/>
        <dsp:cNvSpPr/>
      </dsp:nvSpPr>
      <dsp:spPr>
        <a:xfrm>
          <a:off x="508852" y="2518516"/>
          <a:ext cx="932711" cy="932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171A6-9D16-477D-9F0E-2CDD87BF9078}">
      <dsp:nvSpPr>
        <dsp:cNvPr id="0" name=""/>
        <dsp:cNvSpPr/>
      </dsp:nvSpPr>
      <dsp:spPr>
        <a:xfrm>
          <a:off x="555148" y="3727101"/>
          <a:ext cx="6289564" cy="746169"/>
        </a:xfrm>
        <a:prstGeom prst="rect">
          <a:avLst/>
        </a:prstGeom>
        <a:solidFill>
          <a:srgbClr val="A735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Непосредственное распространение инфекции из соседних пораженных органов или в результате инфицирования.</a:t>
          </a:r>
          <a:endParaRPr lang="ru-RU" sz="1700" kern="1200" dirty="0"/>
        </a:p>
      </dsp:txBody>
      <dsp:txXfrm>
        <a:off x="555148" y="3727101"/>
        <a:ext cx="6289564" cy="746169"/>
      </dsp:txXfrm>
    </dsp:sp>
    <dsp:sp modelId="{3B9F3EBB-41A3-424F-8610-CFE6A922C834}">
      <dsp:nvSpPr>
        <dsp:cNvPr id="0" name=""/>
        <dsp:cNvSpPr/>
      </dsp:nvSpPr>
      <dsp:spPr>
        <a:xfrm>
          <a:off x="81056" y="3637964"/>
          <a:ext cx="932711" cy="932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2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0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5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1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1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2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4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3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6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6E78-6BFC-4CEF-BCE3-1D2C4FAAE115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57D6B-1DB8-4344-9F26-92EF24FD2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7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11442"/>
          <a:stretch/>
        </p:blipFill>
        <p:spPr>
          <a:xfrm>
            <a:off x="0" y="-34724"/>
            <a:ext cx="12361762" cy="6956385"/>
          </a:xfrm>
          <a:prstGeom prst="rect">
            <a:avLst/>
          </a:prstGeom>
        </p:spPr>
      </p:pic>
      <p:sp>
        <p:nvSpPr>
          <p:cNvPr id="10" name="object 5"/>
          <p:cNvSpPr txBox="1"/>
          <p:nvPr/>
        </p:nvSpPr>
        <p:spPr>
          <a:xfrm>
            <a:off x="197214" y="3881532"/>
            <a:ext cx="656793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lang="ru-RU" sz="24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Sitka Small"/>
              </a:rPr>
              <a:t>Пневмония на современном этапе. Организация оказания медицинской помощи согласно клиническим рекомендациям</a:t>
            </a:r>
            <a:endParaRPr sz="2400" dirty="0">
              <a:latin typeface="Arial Black" panose="020B0A04020102020204" pitchFamily="34" charset="0"/>
              <a:cs typeface="Sitka Smal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393" y="0"/>
            <a:ext cx="1070607" cy="10698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0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67134" y="775922"/>
            <a:ext cx="8857731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Известны 4 патогенетического механизма , которые могут обусловливать развитие ВП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18052329"/>
              </p:ext>
            </p:extLst>
          </p:nvPr>
        </p:nvGraphicFramePr>
        <p:xfrm>
          <a:off x="311227" y="1759226"/>
          <a:ext cx="6904582" cy="4850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15809" y="2291548"/>
            <a:ext cx="47807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A73535"/>
                </a:solidFill>
              </a:rPr>
              <a:t>Аспирация</a:t>
            </a:r>
            <a:r>
              <a:rPr lang="ru-RU" sz="2000" dirty="0"/>
              <a:t> – основной путь </a:t>
            </a:r>
            <a:r>
              <a:rPr lang="ru-RU" sz="2000" dirty="0" smtClean="0"/>
              <a:t>инфицирования.</a:t>
            </a:r>
          </a:p>
          <a:p>
            <a:endParaRPr lang="ru-RU" sz="2000" dirty="0"/>
          </a:p>
          <a:p>
            <a:r>
              <a:rPr lang="ru-RU" sz="2000" dirty="0"/>
              <a:t>Необходим помнить что для </a:t>
            </a:r>
            <a:r>
              <a:rPr lang="ru-RU" sz="2000" dirty="0" err="1"/>
              <a:t>Streptococcus</a:t>
            </a:r>
            <a:r>
              <a:rPr lang="ru-RU" sz="2000" dirty="0"/>
              <a:t> </a:t>
            </a:r>
            <a:r>
              <a:rPr lang="ru-RU" sz="2000" dirty="0" err="1"/>
              <a:t>viridans</a:t>
            </a:r>
            <a:r>
              <a:rPr lang="ru-RU" sz="2000" dirty="0"/>
              <a:t>, </a:t>
            </a:r>
            <a:r>
              <a:rPr lang="ru-RU" sz="2000" dirty="0" err="1"/>
              <a:t>Staphylococcus</a:t>
            </a:r>
            <a:r>
              <a:rPr lang="ru-RU" sz="2000" dirty="0"/>
              <a:t> </a:t>
            </a:r>
            <a:r>
              <a:rPr lang="ru-RU" sz="2000" dirty="0" err="1"/>
              <a:t>epidermicus</a:t>
            </a:r>
            <a:r>
              <a:rPr lang="ru-RU" sz="2000" dirty="0"/>
              <a:t>, </a:t>
            </a:r>
            <a:r>
              <a:rPr lang="ru-RU" sz="2000" dirty="0" err="1"/>
              <a:t>Enterococcus</a:t>
            </a:r>
            <a:r>
              <a:rPr lang="ru-RU" sz="2000" dirty="0"/>
              <a:t> </a:t>
            </a:r>
            <a:r>
              <a:rPr lang="ru-RU" sz="2000" dirty="0" err="1" smtClean="0"/>
              <a:t>spp</a:t>
            </a:r>
            <a:r>
              <a:rPr lang="ru-RU" sz="2000" dirty="0" smtClean="0"/>
              <a:t>, </a:t>
            </a:r>
            <a:r>
              <a:rPr lang="ru-RU" sz="2000" dirty="0" err="1" smtClean="0"/>
              <a:t>Candida</a:t>
            </a:r>
            <a:r>
              <a:rPr lang="ru-RU" sz="2000" dirty="0" smtClean="0"/>
              <a:t>  </a:t>
            </a:r>
            <a:r>
              <a:rPr lang="ru-RU" sz="2000" dirty="0" err="1"/>
              <a:t>spp</a:t>
            </a:r>
            <a:r>
              <a:rPr lang="ru-RU" sz="2000" dirty="0"/>
              <a:t>.  развитие бронхолегочного воспаления </a:t>
            </a:r>
            <a:r>
              <a:rPr lang="ru-RU" sz="2000" b="1" dirty="0">
                <a:solidFill>
                  <a:srgbClr val="A73535"/>
                </a:solidFill>
              </a:rPr>
              <a:t>не характерно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Их выделение из мокроты вероятно свидетельствуют о контаминации </a:t>
            </a:r>
            <a:r>
              <a:rPr lang="ru-RU" sz="2000" dirty="0" smtClean="0"/>
              <a:t>материала в  </a:t>
            </a:r>
            <a:r>
              <a:rPr lang="ru-RU" sz="2000" dirty="0"/>
              <a:t>верхних дыхательных путей.</a:t>
            </a:r>
          </a:p>
        </p:txBody>
      </p:sp>
    </p:spTree>
    <p:extLst>
      <p:ext uri="{BB962C8B-B14F-4D97-AF65-F5344CB8AC3E}">
        <p14:creationId xmlns:p14="http://schemas.microsoft.com/office/powerpoint/2010/main" val="7375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8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531818" y="618961"/>
            <a:ext cx="741421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Подозрение на пневмонию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573151" y="1342663"/>
            <a:ext cx="8459089" cy="5363261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Остро появившейся лихорадки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38С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без признаков инфекции верхних дыхательных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путей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Сочетание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с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кашлем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Одышка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ЧД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20 в мин и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выше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Отделение мокроты и/или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появление боли в грудной клетке при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дыхании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Либо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сохранение клиники ОРВИ  более 3 дней с кашлем, мокротой и локальными изменениями </a:t>
            </a:r>
            <a:r>
              <a:rPr lang="ru-RU" dirty="0" err="1">
                <a:latin typeface="Sitka Small" panose="02000505000000020004" pitchFamily="2" charset="0"/>
                <a:cs typeface="Arial" panose="020B0604020202020204" pitchFamily="34" charset="0"/>
              </a:rPr>
              <a:t>физикальных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 данных, появление болей в грудной клетке при дыхании, симптомов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интоксикации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ВСЕМ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ДОЛЖНА БЫТЬ ВЫПОЛНЕНА РЕНТГЕНОГРАФИЯ ОГК в прямой и боковой проекции , проведен ОАК , СРБ и </a:t>
            </a:r>
            <a:r>
              <a:rPr lang="ru-RU" dirty="0" err="1" smtClean="0">
                <a:latin typeface="Sitka Small" panose="02000505000000020004" pitchFamily="2" charset="0"/>
                <a:cs typeface="Arial" panose="020B0604020202020204" pitchFamily="34" charset="0"/>
              </a:rPr>
              <a:t>креатинин</a:t>
            </a: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Наличие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Лейкоцитоза&gt; 10х10/9 указывает на высокую вероятность бактериальной инфекции, а лейкопения &lt; 3х10/9 является плохим прогностическим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фактором</a:t>
            </a:r>
          </a:p>
          <a:p>
            <a:pPr marL="465750" indent="-285750">
              <a:spcBef>
                <a:spcPts val="50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Концентрация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СРБ &gt; </a:t>
            </a: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100 мг/л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специфична для пневмонии, </a:t>
            </a: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  <a:p>
            <a:pPr marL="180000">
              <a:spcBef>
                <a:spcPts val="50"/>
              </a:spcBef>
              <a:buClr>
                <a:srgbClr val="A73535"/>
              </a:buClr>
            </a:pPr>
            <a:r>
              <a:rPr lang="ru-RU" dirty="0" smtClean="0">
                <a:latin typeface="Sitka Small" panose="02000505000000020004" pitchFamily="2" charset="0"/>
                <a:cs typeface="Arial" panose="020B0604020202020204" pitchFamily="34" charset="0"/>
              </a:rPr>
              <a:t>    &lt; </a:t>
            </a:r>
            <a:r>
              <a:rPr lang="ru-RU" dirty="0">
                <a:latin typeface="Sitka Small" panose="02000505000000020004" pitchFamily="2" charset="0"/>
                <a:cs typeface="Arial" panose="020B0604020202020204" pitchFamily="34" charset="0"/>
              </a:rPr>
              <a:t>20 мг/л диагноз пневмонии мало вероятен</a:t>
            </a:r>
          </a:p>
          <a:p>
            <a:pPr marL="180000">
              <a:spcBef>
                <a:spcPts val="50"/>
              </a:spcBef>
            </a:pP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>
          <a:xfrm>
            <a:off x="8802750" y="802964"/>
            <a:ext cx="300490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67134" y="775922"/>
            <a:ext cx="885773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Методы визуализации  пневмонии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800" y="1246597"/>
            <a:ext cx="10982960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73535"/>
                </a:solidFill>
              </a:rPr>
              <a:t>Основные</a:t>
            </a:r>
          </a:p>
          <a:p>
            <a:pPr algn="ctr"/>
            <a:endParaRPr lang="ru-RU" sz="2000" b="1" dirty="0" smtClean="0">
              <a:solidFill>
                <a:srgbClr val="A73535"/>
              </a:solidFill>
            </a:endParaRPr>
          </a:p>
          <a:p>
            <a:pPr algn="ctr"/>
            <a:r>
              <a:rPr lang="ru-RU" sz="2000" b="1" u="sng" dirty="0">
                <a:solidFill>
                  <a:srgbClr val="94B3D6"/>
                </a:solidFill>
              </a:rPr>
              <a:t>Рентгенография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Две проекции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На вдохе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По возможности </a:t>
            </a:r>
          </a:p>
          <a:p>
            <a:r>
              <a:rPr lang="ru-RU" sz="2000" dirty="0" smtClean="0"/>
              <a:t>      в </a:t>
            </a:r>
            <a:r>
              <a:rPr lang="ru-RU" sz="2000" dirty="0"/>
              <a:t>вертикальном </a:t>
            </a:r>
            <a:r>
              <a:rPr lang="ru-RU" sz="2000" dirty="0" smtClean="0"/>
              <a:t>положении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A73535"/>
                </a:solidFill>
              </a:rPr>
              <a:t>Вспомогательные</a:t>
            </a:r>
            <a:r>
              <a:rPr lang="ru-RU" sz="2000" dirty="0" smtClean="0"/>
              <a:t> 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b="1" u="sng" dirty="0" smtClean="0">
                <a:solidFill>
                  <a:srgbClr val="94B3D6"/>
                </a:solidFill>
              </a:rPr>
              <a:t>Ультразвук</a:t>
            </a:r>
            <a:endParaRPr lang="ru-RU" sz="2000" b="1" u="sng" dirty="0">
              <a:solidFill>
                <a:srgbClr val="94B3D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левра</a:t>
            </a:r>
            <a:r>
              <a:rPr lang="ru-RU" sz="2000" dirty="0"/>
              <a:t>, перикард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Субплевральная</a:t>
            </a:r>
            <a:r>
              <a:rPr lang="ru-RU" sz="2000" dirty="0"/>
              <a:t> легочная ткань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Поддиафрагмальное</a:t>
            </a:r>
            <a:r>
              <a:rPr lang="ru-RU" sz="2000" dirty="0"/>
              <a:t> </a:t>
            </a:r>
            <a:r>
              <a:rPr lang="ru-RU" sz="2000" dirty="0" smtClean="0"/>
              <a:t>пространство</a:t>
            </a:r>
          </a:p>
          <a:p>
            <a:endParaRPr lang="ru-RU" sz="2000" dirty="0"/>
          </a:p>
          <a:p>
            <a:pPr algn="ctr"/>
            <a:r>
              <a:rPr lang="ru-RU" sz="2000" b="1" u="sng" dirty="0">
                <a:solidFill>
                  <a:srgbClr val="94B3D6"/>
                </a:solidFill>
              </a:rPr>
              <a:t>Компьютерная томография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Сомнительные данные Р/графии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Несоответствие данных Р/графии и клиники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Дифференциальная  диагностика (абсцесс, отек легких, ТЭЛА,</a:t>
            </a:r>
            <a:r>
              <a:rPr lang="en-US" sz="2000" dirty="0" err="1"/>
              <a:t>Tbs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Осложнения(пневмоторакс, осумкованный плеврит, ателектаз, кровотечение и др.).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Рецидивирующие инфильтративные изменения  и затяжное течение ( свыше 4 недель).</a:t>
            </a:r>
          </a:p>
          <a:p>
            <a:endParaRPr lang="ru-RU" dirty="0"/>
          </a:p>
        </p:txBody>
      </p:sp>
      <p:pic>
        <p:nvPicPr>
          <p:cNvPr id="4098" name="Picture 2" descr="https://cdn.sanity.io/images/0vv8moc6/rheumatology/2739cacb85ef23276fdede6643d922a7fcbc1860-5616x3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0304"/>
            <a:ext cx="4827905" cy="32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7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8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1526223" y="638415"/>
            <a:ext cx="9343336" cy="645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dirty="0">
                <a:solidFill>
                  <a:schemeClr val="tx1"/>
                </a:solidFill>
              </a:rPr>
              <a:t>Для определения места лечения </a:t>
            </a:r>
            <a:endParaRPr lang="ru-RU" dirty="0" smtClean="0">
              <a:solidFill>
                <a:schemeClr val="tx1"/>
              </a:solidFill>
            </a:endParaRPr>
          </a:p>
          <a:p>
            <a:pPr lvl="0">
              <a:spcBef>
                <a:spcPts val="95"/>
              </a:spcBef>
            </a:pPr>
            <a:r>
              <a:rPr lang="ru-RU" dirty="0" smtClean="0">
                <a:solidFill>
                  <a:schemeClr val="tx1"/>
                </a:solidFill>
              </a:rPr>
              <a:t>предлагается </a:t>
            </a:r>
            <a:r>
              <a:rPr lang="ru-RU" dirty="0">
                <a:solidFill>
                  <a:schemeClr val="tx1"/>
                </a:solidFill>
              </a:rPr>
              <a:t>использовать </a:t>
            </a:r>
            <a:r>
              <a:rPr lang="ru-RU" dirty="0">
                <a:solidFill>
                  <a:srgbClr val="A73535"/>
                </a:solidFill>
              </a:rPr>
              <a:t>шкалу CURB 65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A73535"/>
              </a:solidFill>
              <a:effectLst/>
              <a:uLnTx/>
              <a:uFillTx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4"/>
          <a:stretch/>
        </p:blipFill>
        <p:spPr>
          <a:xfrm>
            <a:off x="1787011" y="3285633"/>
            <a:ext cx="8564265" cy="1071385"/>
          </a:xfrm>
          <a:prstGeom prst="rect">
            <a:avLst/>
          </a:prstGeom>
        </p:spPr>
      </p:pic>
      <p:grpSp>
        <p:nvGrpSpPr>
          <p:cNvPr id="12" name="object 6"/>
          <p:cNvGrpSpPr/>
          <p:nvPr/>
        </p:nvGrpSpPr>
        <p:grpSpPr>
          <a:xfrm>
            <a:off x="1310789" y="4445178"/>
            <a:ext cx="6274238" cy="958869"/>
            <a:chOff x="445287" y="3893820"/>
            <a:chExt cx="5684098" cy="868680"/>
          </a:xfrm>
          <a:solidFill>
            <a:schemeClr val="accent1">
              <a:lumMod val="75000"/>
            </a:schemeClr>
          </a:solidFill>
        </p:grpSpPr>
        <p:sp>
          <p:nvSpPr>
            <p:cNvPr id="13" name="object 8"/>
            <p:cNvSpPr/>
            <p:nvPr/>
          </p:nvSpPr>
          <p:spPr>
            <a:xfrm>
              <a:off x="445287" y="3893820"/>
              <a:ext cx="2513330" cy="868680"/>
            </a:xfrm>
            <a:custGeom>
              <a:avLst/>
              <a:gdLst/>
              <a:ahLst/>
              <a:cxnLst/>
              <a:rect l="l" t="t" r="r" b="b"/>
              <a:pathLst>
                <a:path w="2513330" h="868679">
                  <a:moveTo>
                    <a:pt x="2415794" y="0"/>
                  </a:moveTo>
                  <a:lnTo>
                    <a:pt x="97269" y="0"/>
                  </a:lnTo>
                  <a:lnTo>
                    <a:pt x="59407" y="7645"/>
                  </a:lnTo>
                  <a:lnTo>
                    <a:pt x="28489" y="28495"/>
                  </a:lnTo>
                  <a:lnTo>
                    <a:pt x="7643" y="59418"/>
                  </a:lnTo>
                  <a:lnTo>
                    <a:pt x="0" y="97281"/>
                  </a:lnTo>
                  <a:lnTo>
                    <a:pt x="0" y="771397"/>
                  </a:lnTo>
                  <a:lnTo>
                    <a:pt x="7643" y="809261"/>
                  </a:lnTo>
                  <a:lnTo>
                    <a:pt x="28489" y="840184"/>
                  </a:lnTo>
                  <a:lnTo>
                    <a:pt x="59407" y="861034"/>
                  </a:lnTo>
                  <a:lnTo>
                    <a:pt x="97269" y="868679"/>
                  </a:lnTo>
                  <a:lnTo>
                    <a:pt x="2415794" y="868679"/>
                  </a:lnTo>
                  <a:lnTo>
                    <a:pt x="2453657" y="861034"/>
                  </a:lnTo>
                  <a:lnTo>
                    <a:pt x="2484580" y="840184"/>
                  </a:lnTo>
                  <a:lnTo>
                    <a:pt x="2505430" y="809261"/>
                  </a:lnTo>
                  <a:lnTo>
                    <a:pt x="2513076" y="771397"/>
                  </a:lnTo>
                  <a:lnTo>
                    <a:pt x="2513076" y="97281"/>
                  </a:lnTo>
                  <a:lnTo>
                    <a:pt x="2505430" y="59418"/>
                  </a:lnTo>
                  <a:lnTo>
                    <a:pt x="2484580" y="28495"/>
                  </a:lnTo>
                  <a:lnTo>
                    <a:pt x="2453657" y="7645"/>
                  </a:lnTo>
                  <a:lnTo>
                    <a:pt x="241579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3616055" y="3893820"/>
              <a:ext cx="2513330" cy="868680"/>
            </a:xfrm>
            <a:custGeom>
              <a:avLst/>
              <a:gdLst/>
              <a:ahLst/>
              <a:cxnLst/>
              <a:rect l="l" t="t" r="r" b="b"/>
              <a:pathLst>
                <a:path w="2513329" h="868679">
                  <a:moveTo>
                    <a:pt x="2415793" y="0"/>
                  </a:moveTo>
                  <a:lnTo>
                    <a:pt x="97281" y="0"/>
                  </a:lnTo>
                  <a:lnTo>
                    <a:pt x="59418" y="7645"/>
                  </a:lnTo>
                  <a:lnTo>
                    <a:pt x="28495" y="28495"/>
                  </a:lnTo>
                  <a:lnTo>
                    <a:pt x="7645" y="59418"/>
                  </a:lnTo>
                  <a:lnTo>
                    <a:pt x="0" y="97281"/>
                  </a:lnTo>
                  <a:lnTo>
                    <a:pt x="0" y="771397"/>
                  </a:lnTo>
                  <a:lnTo>
                    <a:pt x="7645" y="809261"/>
                  </a:lnTo>
                  <a:lnTo>
                    <a:pt x="28495" y="840184"/>
                  </a:lnTo>
                  <a:lnTo>
                    <a:pt x="59418" y="861034"/>
                  </a:lnTo>
                  <a:lnTo>
                    <a:pt x="97281" y="868679"/>
                  </a:lnTo>
                  <a:lnTo>
                    <a:pt x="2415793" y="868679"/>
                  </a:lnTo>
                  <a:lnTo>
                    <a:pt x="2453657" y="861034"/>
                  </a:lnTo>
                  <a:lnTo>
                    <a:pt x="2484580" y="840184"/>
                  </a:lnTo>
                  <a:lnTo>
                    <a:pt x="2505430" y="809261"/>
                  </a:lnTo>
                  <a:lnTo>
                    <a:pt x="2513076" y="771397"/>
                  </a:lnTo>
                  <a:lnTo>
                    <a:pt x="2513076" y="97281"/>
                  </a:lnTo>
                  <a:lnTo>
                    <a:pt x="2505430" y="59418"/>
                  </a:lnTo>
                  <a:lnTo>
                    <a:pt x="2484580" y="28495"/>
                  </a:lnTo>
                  <a:lnTo>
                    <a:pt x="2453657" y="7645"/>
                  </a:lnTo>
                  <a:lnTo>
                    <a:pt x="241579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0"/>
          <p:cNvSpPr/>
          <p:nvPr/>
        </p:nvSpPr>
        <p:spPr>
          <a:xfrm>
            <a:off x="8404793" y="4445178"/>
            <a:ext cx="2774272" cy="958869"/>
          </a:xfrm>
          <a:custGeom>
            <a:avLst/>
            <a:gdLst/>
            <a:ahLst/>
            <a:cxnLst/>
            <a:rect l="l" t="t" r="r" b="b"/>
            <a:pathLst>
              <a:path w="2513329" h="868679">
                <a:moveTo>
                  <a:pt x="2415793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1"/>
                </a:lnTo>
                <a:lnTo>
                  <a:pt x="0" y="771397"/>
                </a:lnTo>
                <a:lnTo>
                  <a:pt x="7645" y="809261"/>
                </a:lnTo>
                <a:lnTo>
                  <a:pt x="28495" y="840184"/>
                </a:lnTo>
                <a:lnTo>
                  <a:pt x="59418" y="861034"/>
                </a:lnTo>
                <a:lnTo>
                  <a:pt x="97281" y="868679"/>
                </a:lnTo>
                <a:lnTo>
                  <a:pt x="2415793" y="868679"/>
                </a:lnTo>
                <a:lnTo>
                  <a:pt x="2453657" y="861034"/>
                </a:lnTo>
                <a:lnTo>
                  <a:pt x="2484580" y="840184"/>
                </a:lnTo>
                <a:lnTo>
                  <a:pt x="2505430" y="809261"/>
                </a:lnTo>
                <a:lnTo>
                  <a:pt x="2513076" y="771397"/>
                </a:lnTo>
                <a:lnTo>
                  <a:pt x="2513076" y="97281"/>
                </a:lnTo>
                <a:lnTo>
                  <a:pt x="2505430" y="59418"/>
                </a:lnTo>
                <a:lnTo>
                  <a:pt x="2484580" y="28495"/>
                </a:lnTo>
                <a:lnTo>
                  <a:pt x="2453657" y="7645"/>
                </a:lnTo>
                <a:lnTo>
                  <a:pt x="241579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Неотложная госпитализация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988407" y="2885730"/>
            <a:ext cx="11617" cy="527926"/>
          </a:xfrm>
          <a:prstGeom prst="line">
            <a:avLst/>
          </a:prstGeom>
          <a:ln w="57150">
            <a:solidFill>
              <a:srgbClr val="94B3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3"/>
          <p:cNvSpPr/>
          <p:nvPr/>
        </p:nvSpPr>
        <p:spPr>
          <a:xfrm>
            <a:off x="1248597" y="1494819"/>
            <a:ext cx="9669272" cy="1702654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180000">
              <a:spcBef>
                <a:spcPts val="50"/>
              </a:spcBef>
            </a:pP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6223" y="1635954"/>
            <a:ext cx="94757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Sitka Small" panose="02000505000000020004" pitchFamily="2" charset="0"/>
              </a:rPr>
              <a:t>Н</a:t>
            </a:r>
            <a:r>
              <a:rPr lang="ru-RU" b="1" dirty="0" smtClean="0">
                <a:latin typeface="Sitka Small" panose="02000505000000020004" pitchFamily="2" charset="0"/>
              </a:rPr>
              <a:t>арушение </a:t>
            </a:r>
            <a:r>
              <a:rPr lang="ru-RU" b="1" dirty="0">
                <a:latin typeface="Sitka Small" panose="02000505000000020004" pitchFamily="2" charset="0"/>
              </a:rPr>
              <a:t>сознания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Sitka Small" panose="02000505000000020004" pitchFamily="2" charset="0"/>
              </a:rPr>
              <a:t>Повышение </a:t>
            </a:r>
            <a:r>
              <a:rPr lang="ru-RU" b="1" dirty="0">
                <a:latin typeface="Sitka Small" panose="02000505000000020004" pitchFamily="2" charset="0"/>
              </a:rPr>
              <a:t>уровня азота мочевины &gt;7 </a:t>
            </a:r>
            <a:r>
              <a:rPr lang="ru-RU" b="1" dirty="0" err="1">
                <a:latin typeface="Sitka Small" panose="02000505000000020004" pitchFamily="2" charset="0"/>
              </a:rPr>
              <a:t>ммоль</a:t>
            </a:r>
            <a:r>
              <a:rPr lang="ru-RU" b="1" dirty="0">
                <a:latin typeface="Sitka Small" panose="02000505000000020004" pitchFamily="2" charset="0"/>
              </a:rPr>
              <a:t>/л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err="1" smtClean="0">
                <a:latin typeface="Sitka Small" panose="02000505000000020004" pitchFamily="2" charset="0"/>
              </a:rPr>
              <a:t>Тахипноэ</a:t>
            </a:r>
            <a:r>
              <a:rPr lang="ru-RU" b="1" dirty="0" smtClean="0">
                <a:latin typeface="Sitka Small" panose="02000505000000020004" pitchFamily="2" charset="0"/>
              </a:rPr>
              <a:t> </a:t>
            </a:r>
            <a:r>
              <a:rPr lang="ru-RU" b="1" dirty="0">
                <a:latin typeface="Sitka Small" panose="02000505000000020004" pitchFamily="2" charset="0"/>
              </a:rPr>
              <a:t>&gt; 30 в мин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Sitka Small" panose="02000505000000020004" pitchFamily="2" charset="0"/>
              </a:rPr>
              <a:t>Снижение </a:t>
            </a:r>
            <a:r>
              <a:rPr lang="ru-RU" b="1" dirty="0">
                <a:latin typeface="Sitka Small" panose="02000505000000020004" pitchFamily="2" charset="0"/>
              </a:rPr>
              <a:t>САД&lt;90 мм </a:t>
            </a:r>
            <a:r>
              <a:rPr lang="ru-RU" b="1" dirty="0" err="1">
                <a:latin typeface="Sitka Small" panose="02000505000000020004" pitchFamily="2" charset="0"/>
              </a:rPr>
              <a:t>рт</a:t>
            </a:r>
            <a:r>
              <a:rPr lang="ru-RU" b="1" dirty="0">
                <a:latin typeface="Sitka Small" panose="02000505000000020004" pitchFamily="2" charset="0"/>
              </a:rPr>
              <a:t> </a:t>
            </a:r>
            <a:r>
              <a:rPr lang="ru-RU" b="1" dirty="0" err="1">
                <a:latin typeface="Sitka Small" panose="02000505000000020004" pitchFamily="2" charset="0"/>
              </a:rPr>
              <a:t>ст</a:t>
            </a:r>
            <a:r>
              <a:rPr lang="ru-RU" b="1" dirty="0">
                <a:latin typeface="Sitka Small" panose="02000505000000020004" pitchFamily="2" charset="0"/>
              </a:rPr>
              <a:t> ДАД &lt;60 мм </a:t>
            </a:r>
            <a:r>
              <a:rPr lang="ru-RU" b="1" dirty="0" err="1">
                <a:latin typeface="Sitka Small" panose="02000505000000020004" pitchFamily="2" charset="0"/>
              </a:rPr>
              <a:t>рт</a:t>
            </a:r>
            <a:r>
              <a:rPr lang="ru-RU" b="1" dirty="0">
                <a:latin typeface="Sitka Small" panose="02000505000000020004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Sitka Small" panose="02000505000000020004" pitchFamily="2" charset="0"/>
              </a:rPr>
              <a:t>Возраст </a:t>
            </a:r>
            <a:r>
              <a:rPr lang="ru-RU" b="1" dirty="0">
                <a:latin typeface="Sitka Small" panose="02000505000000020004" pitchFamily="2" charset="0"/>
              </a:rPr>
              <a:t>старше 65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87414" y="4509113"/>
            <a:ext cx="2642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Госпитализация предпочтительна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12498" y="4528114"/>
            <a:ext cx="22045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Амбулаторное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лечение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866" y="5404047"/>
            <a:ext cx="136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0-1 баллов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17833" y="5467982"/>
            <a:ext cx="10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 балла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11871" y="5436912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&gt;3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баллов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-20908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576194" y="597729"/>
            <a:ext cx="6213567" cy="996822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Антибактерильная терапия ВП </a:t>
            </a:r>
            <a:endParaRPr lang="ru-RU" sz="3200" b="1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амбулаторных пациентов </a:t>
            </a:r>
            <a:endParaRPr lang="ru-RU" sz="3200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5" y="0"/>
            <a:ext cx="1096918" cy="109614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846880"/>
              </p:ext>
            </p:extLst>
          </p:nvPr>
        </p:nvGraphicFramePr>
        <p:xfrm>
          <a:off x="1193871" y="1829108"/>
          <a:ext cx="10486525" cy="4394966"/>
        </p:xfrm>
        <a:graphic>
          <a:graphicData uri="http://schemas.openxmlformats.org/drawingml/2006/table">
            <a:tbl>
              <a:tblPr firstRow="1" firstCol="1" bandRow="1"/>
              <a:tblGrid>
                <a:gridCol w="4292529">
                  <a:extLst>
                    <a:ext uri="{9D8B030D-6E8A-4147-A177-3AD203B41FA5}">
                      <a16:colId xmlns:a16="http://schemas.microsoft.com/office/drawing/2014/main" val="2937527958"/>
                    </a:ext>
                  </a:extLst>
                </a:gridCol>
                <a:gridCol w="6193996">
                  <a:extLst>
                    <a:ext uri="{9D8B030D-6E8A-4147-A177-3AD203B41FA5}">
                      <a16:colId xmlns:a16="http://schemas.microsoft.com/office/drawing/2014/main" val="3462405031"/>
                    </a:ext>
                  </a:extLst>
                </a:gridCol>
              </a:tblGrid>
              <a:tr h="1585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Нетяжелое ВП  у пациентов без сопутствующих заболеваний, не принимавших за последние 3 месяца АБП &gt; 2 </a:t>
                      </a: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дней и 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имеющих других заболеваний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21193" marR="1211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900" b="1" dirty="0" smtClean="0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Амоксициллин </a:t>
                      </a:r>
                      <a:r>
                        <a:rPr lang="ru-RU" sz="1900" b="1" dirty="0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внутрь 1000 х </a:t>
                      </a:r>
                      <a:r>
                        <a:rPr lang="ru-RU" sz="1900" b="1" dirty="0" smtClean="0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раза в день </a:t>
                      </a:r>
                      <a:endParaRPr lang="ru-RU" sz="1900" dirty="0">
                        <a:solidFill>
                          <a:srgbClr val="A7353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Альтернатива </a:t>
                      </a:r>
                      <a:r>
                        <a:rPr lang="ru-RU" sz="1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Макролиды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при 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непереносимости б-</a:t>
                      </a:r>
                      <a:r>
                        <a:rPr lang="ru-RU" sz="1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лактамных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АБП</a:t>
                      </a:r>
                    </a:p>
                  </a:txBody>
                  <a:tcPr marL="121193" marR="1211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69358"/>
                  </a:ext>
                </a:extLst>
              </a:tr>
              <a:tr h="2536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Нетяжелая ВП  у пациентов  с сопутствующими заболеваниями и/или принимавшими за последние 3 месяца АБП системного действия  &gt; 2 дней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21193" marR="1211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900" b="1" dirty="0" smtClean="0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Амоксициллин+Клавулановая </a:t>
                      </a:r>
                      <a:r>
                        <a:rPr lang="ru-RU" sz="1900" b="1" dirty="0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кислота  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внутрь 500 каждые 8 или 873 каждые 12 ч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Или </a:t>
                      </a:r>
                      <a:r>
                        <a:rPr lang="ru-RU" sz="1900" b="1" dirty="0" err="1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Ампициллин+сульбактам</a:t>
                      </a:r>
                      <a:r>
                        <a:rPr lang="ru-RU" sz="1900" dirty="0">
                          <a:solidFill>
                            <a:srgbClr val="A735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Внутрь 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Амписид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Альтернатива РФ (</a:t>
                      </a:r>
                      <a:r>
                        <a:rPr lang="ru-RU" sz="1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левофлоксацин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500 </a:t>
                      </a: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 х 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; </a:t>
                      </a:r>
                      <a:r>
                        <a:rPr lang="ru-RU" sz="1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моксифлоксацин</a:t>
                      </a: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 мг  раз в день)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21193" marR="1211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46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529895" y="597729"/>
            <a:ext cx="7197416" cy="996822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 АБТ </a:t>
            </a:r>
            <a:endParaRPr lang="ru-RU" sz="3200" b="1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нетяжелой </a:t>
            </a:r>
            <a:r>
              <a:rPr lang="ru-RU" sz="32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 </a:t>
            </a:r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дней</a:t>
            </a:r>
            <a:endParaRPr lang="ru-RU" sz="3200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5" y="0"/>
            <a:ext cx="1096918" cy="109614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09285" y="1714777"/>
            <a:ext cx="5845215" cy="4984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«достаточности» АБТ: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Стойкое снижение 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37,2 С в течение 48 ч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интоксикационного синдрома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Частота дыхания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 в минуту (без ХДН)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гнойной мокроты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лейкоцитов в крови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10 х 10/9 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Нейтрофилов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&lt;80%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юных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&lt;6%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Симптоматические препараты: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Ибупрофен при 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38,5 С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Амброксол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или АЦЦ …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6592577" y="1594551"/>
            <a:ext cx="5401537" cy="5750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являются показанием для                          продолжения антибактериальной терапии: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Стойкий субфебрилитет 37-37,5С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Кашель может наблюдаться  в течение 1-2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мес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Хрипы при аускультации – отражают естественное течение заболевания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Сохраняющаяся слабость, потливость – как проявления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постифекционной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астении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 остаточных изменений на рентгенограмме ( инфильтрация, усиление легочного рисунка) могут сохраняться  1- 2 месяца после перенесенной ВП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529895" y="597729"/>
            <a:ext cx="7197416" cy="996822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степени тяжести </a:t>
            </a:r>
            <a:endParaRPr lang="ru-RU" sz="3200" b="1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госпитализированных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5" y="0"/>
            <a:ext cx="1096918" cy="109614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43195" y="1693869"/>
            <a:ext cx="5845215" cy="4984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</a:t>
            </a:r>
            <a:r>
              <a:rPr lang="ru-RU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тяжёлого </a:t>
            </a: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течения:</a:t>
            </a:r>
            <a:endParaRPr lang="ru-RU" b="1" dirty="0">
              <a:solidFill>
                <a:srgbClr val="A73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Выраженная дыхательная недостаточность (ИВЛ)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Септический шок (необходимость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вазопрессоров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Малые </a:t>
            </a:r>
            <a:r>
              <a:rPr lang="ru-RU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тяжести:</a:t>
            </a:r>
            <a:endParaRPr lang="ru-RU" b="1" dirty="0">
              <a:solidFill>
                <a:srgbClr val="A73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ЧД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&gt;30 в мин; PaO2|Fio2 &lt;250;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Нарушение сознания ; Уремия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&gt;20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мг/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Тромбоцитопения &lt;100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х10/9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Лейкопения &lt;4 х 10/9 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Гипотермия &lt;36C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Гипотензия, требующая интенсивной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инфузионной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поддержки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1 «большого» и 3 «малых»-  немедленная госпитализация в </a:t>
            </a:r>
            <a:r>
              <a:rPr lang="ru-RU" b="1" dirty="0" smtClean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ОИТ!</a:t>
            </a:r>
            <a:endParaRPr lang="ru-RU" b="1" dirty="0">
              <a:solidFill>
                <a:srgbClr val="A73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91404"/>
              </p:ext>
            </p:extLst>
          </p:nvPr>
        </p:nvGraphicFramePr>
        <p:xfrm>
          <a:off x="6294343" y="1827282"/>
          <a:ext cx="5696623" cy="4759950"/>
        </p:xfrm>
        <a:graphic>
          <a:graphicData uri="http://schemas.openxmlformats.org/drawingml/2006/table">
            <a:tbl>
              <a:tblPr firstRow="1" firstCol="1" bandRow="1"/>
              <a:tblGrid>
                <a:gridCol w="5095568">
                  <a:extLst>
                    <a:ext uri="{9D8B030D-6E8A-4147-A177-3AD203B41FA5}">
                      <a16:colId xmlns:a16="http://schemas.microsoft.com/office/drawing/2014/main" val="290465295"/>
                    </a:ext>
                  </a:extLst>
                </a:gridCol>
                <a:gridCol w="601055">
                  <a:extLst>
                    <a:ext uri="{9D8B030D-6E8A-4147-A177-3AD203B41FA5}">
                      <a16:colId xmlns:a16="http://schemas.microsoft.com/office/drawing/2014/main" val="3790995304"/>
                    </a:ext>
                  </a:extLst>
                </a:gridCol>
              </a:tblGrid>
              <a:tr h="545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Мультилобарная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инфильтрация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418214"/>
                  </a:ext>
                </a:extLst>
              </a:tr>
              <a:tr h="458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тахикардия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 125 в мин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600265"/>
                  </a:ext>
                </a:extLst>
              </a:tr>
              <a:tr h="917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ЧД если  пациент &lt;50 лет &gt; 25 в  мин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Пациент &gt;50 лет &gt;30 в мин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534399"/>
                  </a:ext>
                </a:extLst>
              </a:tr>
              <a:tr h="545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Систолический АД &lt; 90 мм. рт. ст.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268001"/>
                  </a:ext>
                </a:extLst>
              </a:tr>
              <a:tr h="917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Оксигенация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пациент &lt;50 лет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&lt;94%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Пациент &gt;50 лет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2&lt;90%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557159"/>
                  </a:ext>
                </a:extLst>
              </a:tr>
              <a:tr h="458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Нарушение сознания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493088"/>
                  </a:ext>
                </a:extLst>
              </a:tr>
              <a:tr h="458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Гипоальбуминемия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162275"/>
                  </a:ext>
                </a:extLst>
              </a:tr>
              <a:tr h="458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 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&lt;7.35  ацидоз                             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10719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47257" y="864642"/>
            <a:ext cx="574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Шкала </a:t>
            </a:r>
            <a:r>
              <a:rPr lang="en-US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COP  SMART_CO</a:t>
            </a:r>
            <a:r>
              <a:rPr lang="ru-RU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выявляет пациентов нуждающихся в респираторной поддержке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инфузии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вазопрессоров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00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8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490568" y="639366"/>
            <a:ext cx="741421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Обследование в стационаре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520860" y="1157466"/>
            <a:ext cx="11343190" cy="5625504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180000">
              <a:spcBef>
                <a:spcPts val="50"/>
              </a:spcBef>
            </a:pP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4772" y="1157466"/>
            <a:ext cx="11215365" cy="540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Клинический анализ </a:t>
            </a:r>
            <a:r>
              <a:rPr lang="ru-RU" sz="1700" dirty="0" smtClean="0">
                <a:latin typeface="Sitka Small" panose="02000505000000020004" pitchFamily="2" charset="0"/>
              </a:rPr>
              <a:t>крови </a:t>
            </a:r>
            <a:r>
              <a:rPr lang="ru-RU" sz="1700" dirty="0">
                <a:latin typeface="Sitka Small" panose="02000505000000020004" pitchFamily="2" charset="0"/>
              </a:rPr>
              <a:t>с лейкоцитарной </a:t>
            </a:r>
            <a:r>
              <a:rPr lang="ru-RU" sz="1700" dirty="0" smtClean="0">
                <a:latin typeface="Sitka Small" panose="02000505000000020004" pitchFamily="2" charset="0"/>
              </a:rPr>
              <a:t>формулой:</a:t>
            </a:r>
            <a:endParaRPr lang="ru-RU" sz="1700" dirty="0">
              <a:latin typeface="Sitka Small" panose="02000505000000020004" pitchFamily="2" charset="0"/>
            </a:endParaRP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Биохимический анализ : </a:t>
            </a:r>
            <a:r>
              <a:rPr lang="ru-RU" sz="1700" dirty="0" err="1">
                <a:latin typeface="Sitka Small" panose="02000505000000020004" pitchFamily="2" charset="0"/>
              </a:rPr>
              <a:t>креатинин</a:t>
            </a:r>
            <a:r>
              <a:rPr lang="ru-RU" sz="1700" dirty="0">
                <a:latin typeface="Sitka Small" panose="02000505000000020004" pitchFamily="2" charset="0"/>
              </a:rPr>
              <a:t>, мочевина; натрий, калий, хлориды; АСТ , АЛТ, </a:t>
            </a:r>
            <a:r>
              <a:rPr lang="ru-RU" sz="1700" dirty="0" smtClean="0">
                <a:latin typeface="Sitka Small" panose="02000505000000020004" pitchFamily="2" charset="0"/>
              </a:rPr>
              <a:t>общий </a:t>
            </a:r>
            <a:r>
              <a:rPr lang="ru-RU" sz="1700" dirty="0" err="1">
                <a:latin typeface="Sitka Small" panose="02000505000000020004" pitchFamily="2" charset="0"/>
              </a:rPr>
              <a:t>билирубин+фракции</a:t>
            </a:r>
            <a:r>
              <a:rPr lang="ru-RU" sz="1700" dirty="0">
                <a:latin typeface="Sitka Small" panose="02000505000000020004" pitchFamily="2" charset="0"/>
              </a:rPr>
              <a:t> , общий белок ; </a:t>
            </a:r>
            <a:r>
              <a:rPr lang="ru-RU" sz="1700" dirty="0" smtClean="0">
                <a:latin typeface="Sitka Small" panose="02000505000000020004" pitchFamily="2" charset="0"/>
              </a:rPr>
              <a:t>глюкоза; </a:t>
            </a:r>
            <a:r>
              <a:rPr lang="ru-RU" sz="1700" dirty="0">
                <a:latin typeface="Sitka Small" panose="02000505000000020004" pitchFamily="2" charset="0"/>
              </a:rPr>
              <a:t>ЛДГ ; СРБ, ПКТ , RW,</a:t>
            </a: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Sitka Small" panose="02000505000000020004" pitchFamily="2" charset="0"/>
              </a:rPr>
              <a:t>ЭКГ </a:t>
            </a:r>
            <a:r>
              <a:rPr lang="ru-RU" sz="1700" dirty="0">
                <a:latin typeface="Sitka Small" panose="02000505000000020004" pitchFamily="2" charset="0"/>
              </a:rPr>
              <a:t>в стандартных </a:t>
            </a:r>
            <a:r>
              <a:rPr lang="ru-RU" sz="1700" dirty="0" smtClean="0">
                <a:latin typeface="Sitka Small" panose="02000505000000020004" pitchFamily="2" charset="0"/>
              </a:rPr>
              <a:t>отведениях;</a:t>
            </a:r>
            <a:endParaRPr lang="ru-RU" sz="1700" dirty="0">
              <a:latin typeface="Sitka Small" panose="02000505000000020004" pitchFamily="2" charset="0"/>
            </a:endParaRP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Микроскопическое исследование </a:t>
            </a:r>
            <a:r>
              <a:rPr lang="ru-RU" sz="1700" dirty="0" err="1">
                <a:latin typeface="Sitka Small" panose="02000505000000020004" pitchFamily="2" charset="0"/>
              </a:rPr>
              <a:t>нативного</a:t>
            </a:r>
            <a:r>
              <a:rPr lang="ru-RU" sz="1700" dirty="0">
                <a:latin typeface="Sitka Small" panose="02000505000000020004" pitchFamily="2" charset="0"/>
              </a:rPr>
              <a:t> и окрашенного по </a:t>
            </a:r>
            <a:r>
              <a:rPr lang="ru-RU" sz="1700" dirty="0" err="1">
                <a:latin typeface="Sitka Small" panose="02000505000000020004" pitchFamily="2" charset="0"/>
              </a:rPr>
              <a:t>Граму</a:t>
            </a:r>
            <a:r>
              <a:rPr lang="ru-RU" sz="1700" dirty="0">
                <a:latin typeface="Sitka Small" panose="02000505000000020004" pitchFamily="2" charset="0"/>
              </a:rPr>
              <a:t> препарата мокроты; </a:t>
            </a: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 err="1" smtClean="0">
                <a:latin typeface="Sitka Small" panose="02000505000000020004" pitchFamily="2" charset="0"/>
              </a:rPr>
              <a:t>Культуральное</a:t>
            </a:r>
            <a:r>
              <a:rPr lang="ru-RU" sz="1700" dirty="0" smtClean="0">
                <a:latin typeface="Sitka Small" panose="02000505000000020004" pitchFamily="2" charset="0"/>
              </a:rPr>
              <a:t> </a:t>
            </a:r>
            <a:r>
              <a:rPr lang="ru-RU" sz="1700" dirty="0">
                <a:latin typeface="Sitka Small" panose="02000505000000020004" pitchFamily="2" charset="0"/>
              </a:rPr>
              <a:t>исследование респираторного образца </a:t>
            </a: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Пациентам с тяжелой пневмонией – </a:t>
            </a:r>
            <a:r>
              <a:rPr lang="ru-RU" sz="1700" dirty="0" err="1">
                <a:latin typeface="Sitka Small" panose="02000505000000020004" pitchFamily="2" charset="0"/>
              </a:rPr>
              <a:t>коагулограмма</a:t>
            </a:r>
            <a:r>
              <a:rPr lang="ru-RU" sz="1700" dirty="0">
                <a:latin typeface="Sitka Small" panose="02000505000000020004" pitchFamily="2" charset="0"/>
              </a:rPr>
              <a:t> (МНО АЧТВ ПТИ </a:t>
            </a:r>
            <a:r>
              <a:rPr lang="ru-RU" sz="1700" dirty="0" err="1">
                <a:latin typeface="Sitka Small" panose="02000505000000020004" pitchFamily="2" charset="0"/>
              </a:rPr>
              <a:t>Ддимер</a:t>
            </a:r>
            <a:r>
              <a:rPr lang="ru-RU" sz="1700" dirty="0">
                <a:latin typeface="Sitka Small" panose="02000505000000020004" pitchFamily="2" charset="0"/>
              </a:rPr>
              <a:t>)</a:t>
            </a: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Всем пациентам с ТП микробиологическое исследование двух образцов венозной крови  на стерильность с целью выявления </a:t>
            </a:r>
            <a:r>
              <a:rPr lang="ru-RU" sz="1700" dirty="0" smtClean="0">
                <a:latin typeface="Sitka Small" panose="02000505000000020004" pitchFamily="2" charset="0"/>
              </a:rPr>
              <a:t>бактериемии</a:t>
            </a:r>
            <a:endParaRPr lang="ru-RU" sz="1700" dirty="0">
              <a:latin typeface="Sitka Small" panose="02000505000000020004" pitchFamily="2" charset="0"/>
            </a:endParaRP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Всем пациентам с ТП во время эпидемии и по </a:t>
            </a:r>
            <a:r>
              <a:rPr lang="ru-RU" sz="1700" dirty="0" err="1">
                <a:latin typeface="Sitka Small" panose="02000505000000020004" pitchFamily="2" charset="0"/>
              </a:rPr>
              <a:t>эпид</a:t>
            </a:r>
            <a:r>
              <a:rPr lang="ru-RU" sz="1700" dirty="0">
                <a:latin typeface="Sitka Small" panose="02000505000000020004" pitchFamily="2" charset="0"/>
              </a:rPr>
              <a:t> данным ПЦР/ИХА  методом </a:t>
            </a:r>
            <a:r>
              <a:rPr lang="ru-RU" sz="1700" dirty="0" smtClean="0">
                <a:latin typeface="Sitka Small" panose="02000505000000020004" pitchFamily="2" charset="0"/>
              </a:rPr>
              <a:t>проводится исследование </a:t>
            </a:r>
            <a:r>
              <a:rPr lang="ru-RU" sz="1700" dirty="0">
                <a:latin typeface="Sitka Small" panose="02000505000000020004" pitchFamily="2" charset="0"/>
              </a:rPr>
              <a:t>респираторного образца на вирус  гриппа </a:t>
            </a:r>
            <a:r>
              <a:rPr lang="ru-RU" sz="1700" dirty="0" smtClean="0">
                <a:latin typeface="Sitka Small" panose="02000505000000020004" pitchFamily="2" charset="0"/>
              </a:rPr>
              <a:t>и SARS  </a:t>
            </a:r>
            <a:r>
              <a:rPr lang="ru-RU" sz="1700" dirty="0">
                <a:latin typeface="Sitka Small" panose="02000505000000020004" pitchFamily="2" charset="0"/>
              </a:rPr>
              <a:t>Cov2 </a:t>
            </a: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Всем пациентам  с ВП , осложненной ОДН ( Spo2&lt;90%) исследование КЩС (PaO2 PaCO2 </a:t>
            </a:r>
            <a:r>
              <a:rPr lang="ru-RU" sz="1700" dirty="0" err="1">
                <a:latin typeface="Sitka Small" panose="02000505000000020004" pitchFamily="2" charset="0"/>
              </a:rPr>
              <a:t>pH</a:t>
            </a:r>
            <a:r>
              <a:rPr lang="ru-RU" sz="1700" dirty="0">
                <a:latin typeface="Sitka Small" panose="02000505000000020004" pitchFamily="2" charset="0"/>
              </a:rPr>
              <a:t>, бикарбонаты, </a:t>
            </a:r>
            <a:r>
              <a:rPr lang="ru-RU" sz="1700" dirty="0" err="1">
                <a:latin typeface="Sitka Small" panose="02000505000000020004" pitchFamily="2" charset="0"/>
              </a:rPr>
              <a:t>лактат</a:t>
            </a:r>
            <a:r>
              <a:rPr lang="ru-RU" sz="1700" dirty="0">
                <a:latin typeface="Sitka Small" panose="02000505000000020004" pitchFamily="2" charset="0"/>
              </a:rPr>
              <a:t>.</a:t>
            </a: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Экспресс тест на пневмококковую и </a:t>
            </a:r>
            <a:r>
              <a:rPr lang="ru-RU" sz="1700" dirty="0" err="1">
                <a:latin typeface="Sitka Small" panose="02000505000000020004" pitchFamily="2" charset="0"/>
              </a:rPr>
              <a:t>легионеллезную</a:t>
            </a:r>
            <a:r>
              <a:rPr lang="ru-RU" sz="1700" dirty="0">
                <a:latin typeface="Sitka Small" panose="02000505000000020004" pitchFamily="2" charset="0"/>
              </a:rPr>
              <a:t> </a:t>
            </a:r>
            <a:r>
              <a:rPr lang="ru-RU" sz="1700" dirty="0" err="1" smtClean="0">
                <a:latin typeface="Sitka Small" panose="02000505000000020004" pitchFamily="2" charset="0"/>
              </a:rPr>
              <a:t>антигенурию</a:t>
            </a:r>
            <a:r>
              <a:rPr lang="ru-RU" sz="1700" dirty="0" smtClean="0">
                <a:latin typeface="Sitka Small" panose="02000505000000020004" pitchFamily="2" charset="0"/>
              </a:rPr>
              <a:t> (при тяжелой пневмонии).</a:t>
            </a:r>
            <a:endParaRPr lang="ru-RU" sz="1700" dirty="0">
              <a:latin typeface="Sitka Small" panose="02000505000000020004" pitchFamily="2" charset="0"/>
            </a:endParaRPr>
          </a:p>
          <a:p>
            <a:pPr marL="342900" indent="-342900">
              <a:lnSpc>
                <a:spcPct val="120000"/>
              </a:lnSpc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Sitka Small" panose="02000505000000020004" pitchFamily="2" charset="0"/>
              </a:rPr>
              <a:t>При ТП ЭХОКС , УЗДГ вен нижних конечностей,  УЗИ плевральных полостей и органов брюшной </a:t>
            </a:r>
            <a:r>
              <a:rPr lang="ru-RU" sz="1700" dirty="0" smtClean="0">
                <a:latin typeface="Sitka Small" panose="02000505000000020004" pitchFamily="2" charset="0"/>
              </a:rPr>
              <a:t>полости, КТ ОГК .</a:t>
            </a:r>
            <a:endParaRPr lang="ru-RU" sz="17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7" y="0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340096" y="573718"/>
            <a:ext cx="10616551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Антибактериальная терапия </a:t>
            </a:r>
            <a:endParaRPr lang="ru-RU" sz="2800" kern="0" spc="-10" dirty="0" smtClean="0">
              <a:solidFill>
                <a:srgbClr val="000000"/>
              </a:solidFill>
            </a:endParaRPr>
          </a:p>
          <a:p>
            <a:pPr lvl="0">
              <a:spcBef>
                <a:spcPts val="95"/>
              </a:spcBef>
            </a:pPr>
            <a:r>
              <a:rPr lang="ru-RU" sz="2800" kern="0" spc="-10" dirty="0" smtClean="0">
                <a:solidFill>
                  <a:srgbClr val="000000"/>
                </a:solidFill>
              </a:rPr>
              <a:t>нетяжелой </a:t>
            </a:r>
            <a:r>
              <a:rPr lang="ru-RU" sz="2800" kern="0" spc="-10" dirty="0">
                <a:solidFill>
                  <a:srgbClr val="000000"/>
                </a:solidFill>
              </a:rPr>
              <a:t>внебольничной пневмонии в стационаре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52630"/>
              </p:ext>
            </p:extLst>
          </p:nvPr>
        </p:nvGraphicFramePr>
        <p:xfrm>
          <a:off x="736922" y="1538244"/>
          <a:ext cx="10718156" cy="5160604"/>
        </p:xfrm>
        <a:graphic>
          <a:graphicData uri="http://schemas.openxmlformats.org/drawingml/2006/table">
            <a:tbl>
              <a:tblPr firstRow="1" firstCol="1" bandRow="1"/>
              <a:tblGrid>
                <a:gridCol w="5035067">
                  <a:extLst>
                    <a:ext uri="{9D8B030D-6E8A-4147-A177-3AD203B41FA5}">
                      <a16:colId xmlns:a16="http://schemas.microsoft.com/office/drawing/2014/main" val="904196161"/>
                    </a:ext>
                  </a:extLst>
                </a:gridCol>
                <a:gridCol w="5683089">
                  <a:extLst>
                    <a:ext uri="{9D8B030D-6E8A-4147-A177-3AD203B41FA5}">
                      <a16:colId xmlns:a16="http://schemas.microsoft.com/office/drawing/2014/main" val="1659350327"/>
                    </a:ext>
                  </a:extLst>
                </a:gridCol>
              </a:tblGrid>
              <a:tr h="2580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Нетяжелая ВП у пациентов без сопутствующих </a:t>
                      </a:r>
                      <a:r>
                        <a:rPr lang="ru-RU" sz="2200" b="1" dirty="0" smtClean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заболеваний, </a:t>
                      </a:r>
                      <a:r>
                        <a:rPr lang="ru-RU" sz="22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 принимающих за последние 3 </a:t>
                      </a:r>
                      <a:r>
                        <a:rPr lang="ru-RU" sz="2200" b="1" dirty="0" err="1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мес</a:t>
                      </a:r>
                      <a:r>
                        <a:rPr lang="ru-RU" sz="22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АБП системного действий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&gt;2 дней и не имеющих других факторов риска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Амоксициллин </a:t>
                      </a:r>
                      <a:r>
                        <a:rPr lang="ru-RU" sz="2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Клавулонат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1,2 х 3 в/в в/м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Ампициллин </a:t>
                      </a:r>
                      <a:r>
                        <a:rPr lang="ru-RU" sz="2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Сульбактам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1,5 х 4 в/в в/м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Альтернатива: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Левофлоксацин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500 х 2 в/в или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Моксифлоксацин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400 в/в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89813"/>
                  </a:ext>
                </a:extLst>
              </a:tr>
              <a:tr h="2580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Нетяжелая ВП  у пациентов с сопутствующими заболеваниями и/или принимавших за последнее  3 </a:t>
                      </a:r>
                      <a:r>
                        <a:rPr lang="ru-RU" sz="2200" b="1" dirty="0" err="1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мес</a:t>
                      </a:r>
                      <a:r>
                        <a:rPr lang="ru-RU" sz="22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АБТ системного действия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&gt; 2 дней и/или имеющих другие факторы риска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 же 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ЦС III поколения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Цефтриаксон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2,0 1-2 в/в 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Цефотаксим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2,0 х 2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Или РФ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Или 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Цефтаралин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фосамил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600  х 2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Или 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Эртапенем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в/в в/м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529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0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7" y="0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340096" y="573718"/>
            <a:ext cx="10616551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Эмпирическая </a:t>
            </a:r>
          </a:p>
          <a:p>
            <a:pPr lvl="0">
              <a:spcBef>
                <a:spcPts val="95"/>
              </a:spcBef>
            </a:pPr>
            <a:r>
              <a:rPr lang="ru-RU" sz="2800" kern="0" spc="-10" dirty="0" smtClean="0">
                <a:solidFill>
                  <a:srgbClr val="000000"/>
                </a:solidFill>
              </a:rPr>
              <a:t>антибактериальная </a:t>
            </a:r>
            <a:r>
              <a:rPr lang="ru-RU" sz="2800" kern="0" spc="-10" dirty="0">
                <a:solidFill>
                  <a:srgbClr val="000000"/>
                </a:solidFill>
              </a:rPr>
              <a:t>терапия тяжёлой ВП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96008"/>
              </p:ext>
            </p:extLst>
          </p:nvPr>
        </p:nvGraphicFramePr>
        <p:xfrm>
          <a:off x="775504" y="1608881"/>
          <a:ext cx="11181143" cy="4849793"/>
        </p:xfrm>
        <a:graphic>
          <a:graphicData uri="http://schemas.openxmlformats.org/drawingml/2006/table">
            <a:tbl>
              <a:tblPr firstRow="1" firstCol="1" bandRow="1"/>
              <a:tblGrid>
                <a:gridCol w="4276174">
                  <a:extLst>
                    <a:ext uri="{9D8B030D-6E8A-4147-A177-3AD203B41FA5}">
                      <a16:colId xmlns:a16="http://schemas.microsoft.com/office/drawing/2014/main" val="1679079413"/>
                    </a:ext>
                  </a:extLst>
                </a:gridCol>
                <a:gridCol w="6904969">
                  <a:extLst>
                    <a:ext uri="{9D8B030D-6E8A-4147-A177-3AD203B41FA5}">
                      <a16:colId xmlns:a16="http://schemas.microsoft.com/office/drawing/2014/main" val="4071262425"/>
                    </a:ext>
                  </a:extLst>
                </a:gridCol>
              </a:tblGrid>
              <a:tr h="2093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Без дополнительных факторов риска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Амоксициллин +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Клавулановая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кислота или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Ампициллин 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Сульбактам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или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антипневмококковые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ЦС </a:t>
                      </a:r>
                      <a:r>
                        <a:rPr lang="en-US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макролид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/ РФ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670125"/>
                  </a:ext>
                </a:extLst>
              </a:tr>
              <a:tr h="2756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 факторами риска инфицирования ПРП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Возраст &gt; 65 лет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Терапия б-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лактамными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АБ в течение 3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СД,ХСН, ХОБЛ,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Алкоголизм ,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иммунодефицит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aseline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иммуносупрессивная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терапия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Цефтаролин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фосфамил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0,6 х 2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или 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цефтриаксон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в максимальных дозах 2,0 – каждые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12-24 ч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Цефотаксим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2,0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aseline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каждае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6-8 часов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или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карбапенемы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макролид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15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7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67134" y="775922"/>
            <a:ext cx="885773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ГБУ «Курганская областная больница №2</a:t>
            </a:r>
            <a:r>
              <a:rPr lang="ru-RU" sz="2800" kern="0" spc="-10" dirty="0" smtClean="0">
                <a:solidFill>
                  <a:srgbClr val="000000"/>
                </a:solidFill>
              </a:rPr>
              <a:t>»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244408" y="1743596"/>
            <a:ext cx="11839562" cy="1447849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180000">
              <a:spcBef>
                <a:spcPts val="50"/>
              </a:spcBef>
            </a:pPr>
            <a:r>
              <a:rPr lang="ru-RU" sz="2000" b="1" dirty="0" smtClean="0">
                <a:latin typeface="Sitka Small" panose="02000505000000020004" pitchFamily="2" charset="0"/>
                <a:cs typeface="Arial" panose="020B0604020202020204" pitchFamily="34" charset="0"/>
              </a:rPr>
              <a:t>Пневмония </a:t>
            </a:r>
            <a:r>
              <a:rPr lang="ru-RU" sz="2000" dirty="0" smtClean="0">
                <a:latin typeface="Sitka Small" panose="02000505000000020004" pitchFamily="2" charset="0"/>
                <a:cs typeface="Arial" panose="020B0604020202020204" pitchFamily="34" charset="0"/>
              </a:rPr>
              <a:t>- </a:t>
            </a:r>
            <a: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  <a:t>группа различных по этиологии, патогенезу, морфологической характеристике острых инфекционных (преимущественно бактериальных) заболеваний, характеризующихся очаговым поражением респираторных отделов легких с обязательным наличием </a:t>
            </a:r>
            <a:r>
              <a:rPr lang="ru-RU" sz="2000" dirty="0" err="1">
                <a:latin typeface="Sitka Small" panose="02000505000000020004" pitchFamily="2" charset="0"/>
                <a:cs typeface="Arial" panose="020B0604020202020204" pitchFamily="34" charset="0"/>
              </a:rPr>
              <a:t>внутриальвеолярной</a:t>
            </a:r>
            <a: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  <a:t> экссудации.</a:t>
            </a:r>
          </a:p>
          <a:p>
            <a:pPr marL="180000">
              <a:spcBef>
                <a:spcPts val="50"/>
              </a:spcBef>
            </a:pP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object 3"/>
          <p:cNvGrpSpPr/>
          <p:nvPr/>
        </p:nvGrpSpPr>
        <p:grpSpPr>
          <a:xfrm>
            <a:off x="1861055" y="3559284"/>
            <a:ext cx="8550275" cy="1593850"/>
            <a:chOff x="1780032" y="2237994"/>
            <a:chExt cx="8550275" cy="1593850"/>
          </a:xfrm>
        </p:grpSpPr>
        <p:sp>
          <p:nvSpPr>
            <p:cNvPr id="13" name="object 4"/>
            <p:cNvSpPr/>
            <p:nvPr/>
          </p:nvSpPr>
          <p:spPr>
            <a:xfrm>
              <a:off x="1780032" y="2237993"/>
              <a:ext cx="8550275" cy="1593850"/>
            </a:xfrm>
            <a:custGeom>
              <a:avLst/>
              <a:gdLst/>
              <a:ahLst/>
              <a:cxnLst/>
              <a:rect l="l" t="t" r="r" b="b"/>
              <a:pathLst>
                <a:path w="8550275" h="1593850">
                  <a:moveTo>
                    <a:pt x="8549767" y="1479423"/>
                  </a:moveTo>
                  <a:lnTo>
                    <a:pt x="8511667" y="1479423"/>
                  </a:lnTo>
                  <a:lnTo>
                    <a:pt x="8511667" y="815848"/>
                  </a:lnTo>
                  <a:lnTo>
                    <a:pt x="8511667" y="796798"/>
                  </a:lnTo>
                  <a:lnTo>
                    <a:pt x="8510168" y="789432"/>
                  </a:lnTo>
                  <a:lnTo>
                    <a:pt x="8506092" y="783374"/>
                  </a:lnTo>
                  <a:lnTo>
                    <a:pt x="8500034" y="779272"/>
                  </a:lnTo>
                  <a:lnTo>
                    <a:pt x="8492617" y="777748"/>
                  </a:lnTo>
                  <a:lnTo>
                    <a:pt x="5680583" y="777748"/>
                  </a:lnTo>
                  <a:lnTo>
                    <a:pt x="4191635" y="777748"/>
                  </a:lnTo>
                  <a:lnTo>
                    <a:pt x="4191635" y="0"/>
                  </a:lnTo>
                  <a:lnTo>
                    <a:pt x="4191381" y="0"/>
                  </a:lnTo>
                  <a:lnTo>
                    <a:pt x="4191000" y="0"/>
                  </a:lnTo>
                  <a:lnTo>
                    <a:pt x="4153535" y="0"/>
                  </a:lnTo>
                  <a:lnTo>
                    <a:pt x="4153281" y="0"/>
                  </a:lnTo>
                  <a:lnTo>
                    <a:pt x="4152900" y="0"/>
                  </a:lnTo>
                  <a:lnTo>
                    <a:pt x="4152900" y="777748"/>
                  </a:lnTo>
                  <a:lnTo>
                    <a:pt x="2868930" y="777748"/>
                  </a:lnTo>
                  <a:lnTo>
                    <a:pt x="57150" y="777748"/>
                  </a:lnTo>
                  <a:lnTo>
                    <a:pt x="49720" y="779272"/>
                  </a:lnTo>
                  <a:lnTo>
                    <a:pt x="43662" y="783374"/>
                  </a:lnTo>
                  <a:lnTo>
                    <a:pt x="39585" y="789432"/>
                  </a:lnTo>
                  <a:lnTo>
                    <a:pt x="38100" y="796798"/>
                  </a:lnTo>
                  <a:lnTo>
                    <a:pt x="38100" y="1479423"/>
                  </a:lnTo>
                  <a:lnTo>
                    <a:pt x="0" y="1479423"/>
                  </a:lnTo>
                  <a:lnTo>
                    <a:pt x="57150" y="1593723"/>
                  </a:lnTo>
                  <a:lnTo>
                    <a:pt x="104775" y="1498473"/>
                  </a:lnTo>
                  <a:lnTo>
                    <a:pt x="114300" y="1479423"/>
                  </a:lnTo>
                  <a:lnTo>
                    <a:pt x="76200" y="1479423"/>
                  </a:lnTo>
                  <a:lnTo>
                    <a:pt x="76200" y="815848"/>
                  </a:lnTo>
                  <a:lnTo>
                    <a:pt x="2849880" y="815848"/>
                  </a:lnTo>
                  <a:lnTo>
                    <a:pt x="2849880" y="1479423"/>
                  </a:lnTo>
                  <a:lnTo>
                    <a:pt x="2811780" y="1479423"/>
                  </a:lnTo>
                  <a:lnTo>
                    <a:pt x="2868930" y="1593723"/>
                  </a:lnTo>
                  <a:lnTo>
                    <a:pt x="2916555" y="1498473"/>
                  </a:lnTo>
                  <a:lnTo>
                    <a:pt x="2926080" y="1479423"/>
                  </a:lnTo>
                  <a:lnTo>
                    <a:pt x="2887980" y="1479423"/>
                  </a:lnTo>
                  <a:lnTo>
                    <a:pt x="2887980" y="815848"/>
                  </a:lnTo>
                  <a:lnTo>
                    <a:pt x="4171950" y="815848"/>
                  </a:lnTo>
                  <a:lnTo>
                    <a:pt x="4172331" y="815848"/>
                  </a:lnTo>
                  <a:lnTo>
                    <a:pt x="4172585" y="815848"/>
                  </a:lnTo>
                  <a:lnTo>
                    <a:pt x="5661533" y="815848"/>
                  </a:lnTo>
                  <a:lnTo>
                    <a:pt x="5661533" y="1479423"/>
                  </a:lnTo>
                  <a:lnTo>
                    <a:pt x="5623433" y="1479423"/>
                  </a:lnTo>
                  <a:lnTo>
                    <a:pt x="5680583" y="1593723"/>
                  </a:lnTo>
                  <a:lnTo>
                    <a:pt x="5728208" y="1498473"/>
                  </a:lnTo>
                  <a:lnTo>
                    <a:pt x="5737733" y="1479423"/>
                  </a:lnTo>
                  <a:lnTo>
                    <a:pt x="5699633" y="1479423"/>
                  </a:lnTo>
                  <a:lnTo>
                    <a:pt x="5699633" y="815848"/>
                  </a:lnTo>
                  <a:lnTo>
                    <a:pt x="8473567" y="815848"/>
                  </a:lnTo>
                  <a:lnTo>
                    <a:pt x="8473567" y="1479423"/>
                  </a:lnTo>
                  <a:lnTo>
                    <a:pt x="8435467" y="1479423"/>
                  </a:lnTo>
                  <a:lnTo>
                    <a:pt x="8492617" y="1593723"/>
                  </a:lnTo>
                  <a:lnTo>
                    <a:pt x="8540242" y="1498473"/>
                  </a:lnTo>
                  <a:lnTo>
                    <a:pt x="8549767" y="1479423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5"/>
            <p:cNvSpPr/>
            <p:nvPr/>
          </p:nvSpPr>
          <p:spPr>
            <a:xfrm>
              <a:off x="5518403" y="2449068"/>
              <a:ext cx="676910" cy="508000"/>
            </a:xfrm>
            <a:custGeom>
              <a:avLst/>
              <a:gdLst/>
              <a:ahLst/>
              <a:cxnLst/>
              <a:rect l="l" t="t" r="r" b="b"/>
              <a:pathLst>
                <a:path w="676910" h="508000">
                  <a:moveTo>
                    <a:pt x="676655" y="0"/>
                  </a:moveTo>
                  <a:lnTo>
                    <a:pt x="0" y="0"/>
                  </a:lnTo>
                  <a:lnTo>
                    <a:pt x="0" y="507491"/>
                  </a:lnTo>
                  <a:lnTo>
                    <a:pt x="676655" y="507491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6"/>
          <p:cNvGrpSpPr/>
          <p:nvPr/>
        </p:nvGrpSpPr>
        <p:grpSpPr>
          <a:xfrm>
            <a:off x="574799" y="5215109"/>
            <a:ext cx="11276457" cy="868681"/>
            <a:chOff x="493776" y="3893819"/>
            <a:chExt cx="11276457" cy="868681"/>
          </a:xfrm>
          <a:solidFill>
            <a:schemeClr val="accent1">
              <a:lumMod val="75000"/>
            </a:schemeClr>
          </a:solidFill>
        </p:grpSpPr>
        <p:sp>
          <p:nvSpPr>
            <p:cNvPr id="17" name="object 8"/>
            <p:cNvSpPr/>
            <p:nvPr/>
          </p:nvSpPr>
          <p:spPr>
            <a:xfrm>
              <a:off x="493776" y="3893820"/>
              <a:ext cx="2513330" cy="868680"/>
            </a:xfrm>
            <a:custGeom>
              <a:avLst/>
              <a:gdLst/>
              <a:ahLst/>
              <a:cxnLst/>
              <a:rect l="l" t="t" r="r" b="b"/>
              <a:pathLst>
                <a:path w="2513330" h="868679">
                  <a:moveTo>
                    <a:pt x="2415794" y="0"/>
                  </a:moveTo>
                  <a:lnTo>
                    <a:pt x="97269" y="0"/>
                  </a:lnTo>
                  <a:lnTo>
                    <a:pt x="59407" y="7645"/>
                  </a:lnTo>
                  <a:lnTo>
                    <a:pt x="28489" y="28495"/>
                  </a:lnTo>
                  <a:lnTo>
                    <a:pt x="7643" y="59418"/>
                  </a:lnTo>
                  <a:lnTo>
                    <a:pt x="0" y="97281"/>
                  </a:lnTo>
                  <a:lnTo>
                    <a:pt x="0" y="771397"/>
                  </a:lnTo>
                  <a:lnTo>
                    <a:pt x="7643" y="809261"/>
                  </a:lnTo>
                  <a:lnTo>
                    <a:pt x="28489" y="840184"/>
                  </a:lnTo>
                  <a:lnTo>
                    <a:pt x="59407" y="861034"/>
                  </a:lnTo>
                  <a:lnTo>
                    <a:pt x="97269" y="868679"/>
                  </a:lnTo>
                  <a:lnTo>
                    <a:pt x="2415794" y="868679"/>
                  </a:lnTo>
                  <a:lnTo>
                    <a:pt x="2453657" y="861034"/>
                  </a:lnTo>
                  <a:lnTo>
                    <a:pt x="2484580" y="840184"/>
                  </a:lnTo>
                  <a:lnTo>
                    <a:pt x="2505430" y="809261"/>
                  </a:lnTo>
                  <a:lnTo>
                    <a:pt x="2513076" y="771397"/>
                  </a:lnTo>
                  <a:lnTo>
                    <a:pt x="2513076" y="97281"/>
                  </a:lnTo>
                  <a:lnTo>
                    <a:pt x="2505430" y="59418"/>
                  </a:lnTo>
                  <a:lnTo>
                    <a:pt x="2484580" y="28495"/>
                  </a:lnTo>
                  <a:lnTo>
                    <a:pt x="2453657" y="7645"/>
                  </a:lnTo>
                  <a:lnTo>
                    <a:pt x="241579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/>
            <p:cNvSpPr/>
            <p:nvPr/>
          </p:nvSpPr>
          <p:spPr>
            <a:xfrm>
              <a:off x="3340608" y="3893820"/>
              <a:ext cx="2513330" cy="868680"/>
            </a:xfrm>
            <a:custGeom>
              <a:avLst/>
              <a:gdLst/>
              <a:ahLst/>
              <a:cxnLst/>
              <a:rect l="l" t="t" r="r" b="b"/>
              <a:pathLst>
                <a:path w="2513329" h="868679">
                  <a:moveTo>
                    <a:pt x="2415793" y="0"/>
                  </a:moveTo>
                  <a:lnTo>
                    <a:pt x="97281" y="0"/>
                  </a:lnTo>
                  <a:lnTo>
                    <a:pt x="59418" y="7645"/>
                  </a:lnTo>
                  <a:lnTo>
                    <a:pt x="28495" y="28495"/>
                  </a:lnTo>
                  <a:lnTo>
                    <a:pt x="7645" y="59418"/>
                  </a:lnTo>
                  <a:lnTo>
                    <a:pt x="0" y="97281"/>
                  </a:lnTo>
                  <a:lnTo>
                    <a:pt x="0" y="771397"/>
                  </a:lnTo>
                  <a:lnTo>
                    <a:pt x="7645" y="809261"/>
                  </a:lnTo>
                  <a:lnTo>
                    <a:pt x="28495" y="840184"/>
                  </a:lnTo>
                  <a:lnTo>
                    <a:pt x="59418" y="861034"/>
                  </a:lnTo>
                  <a:lnTo>
                    <a:pt x="97281" y="868679"/>
                  </a:lnTo>
                  <a:lnTo>
                    <a:pt x="2415793" y="868679"/>
                  </a:lnTo>
                  <a:lnTo>
                    <a:pt x="2453657" y="861034"/>
                  </a:lnTo>
                  <a:lnTo>
                    <a:pt x="2484580" y="840184"/>
                  </a:lnTo>
                  <a:lnTo>
                    <a:pt x="2505430" y="809261"/>
                  </a:lnTo>
                  <a:lnTo>
                    <a:pt x="2513076" y="771397"/>
                  </a:lnTo>
                  <a:lnTo>
                    <a:pt x="2513076" y="97281"/>
                  </a:lnTo>
                  <a:lnTo>
                    <a:pt x="2505430" y="59418"/>
                  </a:lnTo>
                  <a:lnTo>
                    <a:pt x="2484580" y="28495"/>
                  </a:lnTo>
                  <a:lnTo>
                    <a:pt x="2453657" y="7645"/>
                  </a:lnTo>
                  <a:lnTo>
                    <a:pt x="241579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/>
            <p:cNvSpPr/>
            <p:nvPr/>
          </p:nvSpPr>
          <p:spPr>
            <a:xfrm>
              <a:off x="6152388" y="3893819"/>
              <a:ext cx="5617845" cy="868680"/>
            </a:xfrm>
            <a:custGeom>
              <a:avLst/>
              <a:gdLst/>
              <a:ahLst/>
              <a:cxnLst/>
              <a:rect l="l" t="t" r="r" b="b"/>
              <a:pathLst>
                <a:path w="5617845" h="868679">
                  <a:moveTo>
                    <a:pt x="2513076" y="97282"/>
                  </a:moveTo>
                  <a:lnTo>
                    <a:pt x="2505418" y="59423"/>
                  </a:lnTo>
                  <a:lnTo>
                    <a:pt x="2484577" y="28498"/>
                  </a:lnTo>
                  <a:lnTo>
                    <a:pt x="2453652" y="7658"/>
                  </a:lnTo>
                  <a:lnTo>
                    <a:pt x="2415794" y="0"/>
                  </a:lnTo>
                  <a:lnTo>
                    <a:pt x="97282" y="0"/>
                  </a:lnTo>
                  <a:lnTo>
                    <a:pt x="59410" y="7658"/>
                  </a:lnTo>
                  <a:lnTo>
                    <a:pt x="28486" y="28498"/>
                  </a:lnTo>
                  <a:lnTo>
                    <a:pt x="7645" y="59423"/>
                  </a:lnTo>
                  <a:lnTo>
                    <a:pt x="0" y="97282"/>
                  </a:lnTo>
                  <a:lnTo>
                    <a:pt x="0" y="771398"/>
                  </a:lnTo>
                  <a:lnTo>
                    <a:pt x="7645" y="809269"/>
                  </a:lnTo>
                  <a:lnTo>
                    <a:pt x="28486" y="840193"/>
                  </a:lnTo>
                  <a:lnTo>
                    <a:pt x="59410" y="861034"/>
                  </a:lnTo>
                  <a:lnTo>
                    <a:pt x="97282" y="868680"/>
                  </a:lnTo>
                  <a:lnTo>
                    <a:pt x="2415794" y="868680"/>
                  </a:lnTo>
                  <a:lnTo>
                    <a:pt x="2453652" y="861034"/>
                  </a:lnTo>
                  <a:lnTo>
                    <a:pt x="2484577" y="840193"/>
                  </a:lnTo>
                  <a:lnTo>
                    <a:pt x="2505418" y="809269"/>
                  </a:lnTo>
                  <a:lnTo>
                    <a:pt x="2513076" y="771398"/>
                  </a:lnTo>
                  <a:lnTo>
                    <a:pt x="2513076" y="97282"/>
                  </a:lnTo>
                  <a:close/>
                </a:path>
                <a:path w="5617845" h="868679">
                  <a:moveTo>
                    <a:pt x="5617464" y="97282"/>
                  </a:moveTo>
                  <a:lnTo>
                    <a:pt x="5609806" y="59423"/>
                  </a:lnTo>
                  <a:lnTo>
                    <a:pt x="5588965" y="28498"/>
                  </a:lnTo>
                  <a:lnTo>
                    <a:pt x="5558040" y="7658"/>
                  </a:lnTo>
                  <a:lnTo>
                    <a:pt x="5520182" y="0"/>
                  </a:lnTo>
                  <a:lnTo>
                    <a:pt x="2890774" y="0"/>
                  </a:lnTo>
                  <a:lnTo>
                    <a:pt x="2852902" y="7658"/>
                  </a:lnTo>
                  <a:lnTo>
                    <a:pt x="2821978" y="28498"/>
                  </a:lnTo>
                  <a:lnTo>
                    <a:pt x="2801137" y="59423"/>
                  </a:lnTo>
                  <a:lnTo>
                    <a:pt x="2793492" y="97282"/>
                  </a:lnTo>
                  <a:lnTo>
                    <a:pt x="2793492" y="771398"/>
                  </a:lnTo>
                  <a:lnTo>
                    <a:pt x="2801137" y="809269"/>
                  </a:lnTo>
                  <a:lnTo>
                    <a:pt x="2821978" y="840193"/>
                  </a:lnTo>
                  <a:lnTo>
                    <a:pt x="2852902" y="861034"/>
                  </a:lnTo>
                  <a:lnTo>
                    <a:pt x="2890774" y="868680"/>
                  </a:lnTo>
                  <a:lnTo>
                    <a:pt x="5520182" y="868680"/>
                  </a:lnTo>
                  <a:lnTo>
                    <a:pt x="5558040" y="861034"/>
                  </a:lnTo>
                  <a:lnTo>
                    <a:pt x="5588965" y="840193"/>
                  </a:lnTo>
                  <a:lnTo>
                    <a:pt x="5609806" y="809269"/>
                  </a:lnTo>
                  <a:lnTo>
                    <a:pt x="5617464" y="771398"/>
                  </a:lnTo>
                  <a:lnTo>
                    <a:pt x="5617464" y="9728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4"/>
          <p:cNvSpPr/>
          <p:nvPr/>
        </p:nvSpPr>
        <p:spPr>
          <a:xfrm>
            <a:off x="3124133" y="3398358"/>
            <a:ext cx="5918200" cy="835660"/>
          </a:xfrm>
          <a:custGeom>
            <a:avLst/>
            <a:gdLst/>
            <a:ahLst/>
            <a:cxnLst/>
            <a:rect l="l" t="t" r="r" b="b"/>
            <a:pathLst>
              <a:path w="5918200" h="835660">
                <a:moveTo>
                  <a:pt x="5778500" y="0"/>
                </a:moveTo>
                <a:lnTo>
                  <a:pt x="139192" y="0"/>
                </a:lnTo>
                <a:lnTo>
                  <a:pt x="95211" y="7099"/>
                </a:lnTo>
                <a:lnTo>
                  <a:pt x="57003" y="26867"/>
                </a:lnTo>
                <a:lnTo>
                  <a:pt x="26867" y="57003"/>
                </a:lnTo>
                <a:lnTo>
                  <a:pt x="7099" y="95211"/>
                </a:lnTo>
                <a:lnTo>
                  <a:pt x="0" y="139192"/>
                </a:lnTo>
                <a:lnTo>
                  <a:pt x="0" y="695960"/>
                </a:lnTo>
                <a:lnTo>
                  <a:pt x="7099" y="739940"/>
                </a:lnTo>
                <a:lnTo>
                  <a:pt x="26867" y="778148"/>
                </a:lnTo>
                <a:lnTo>
                  <a:pt x="57003" y="808284"/>
                </a:lnTo>
                <a:lnTo>
                  <a:pt x="95211" y="828052"/>
                </a:lnTo>
                <a:lnTo>
                  <a:pt x="139192" y="835152"/>
                </a:lnTo>
                <a:lnTo>
                  <a:pt x="5778500" y="835152"/>
                </a:lnTo>
                <a:lnTo>
                  <a:pt x="5822480" y="828052"/>
                </a:lnTo>
                <a:lnTo>
                  <a:pt x="5860688" y="808284"/>
                </a:lnTo>
                <a:lnTo>
                  <a:pt x="5890824" y="778148"/>
                </a:lnTo>
                <a:lnTo>
                  <a:pt x="5910592" y="739940"/>
                </a:lnTo>
                <a:lnTo>
                  <a:pt x="5917692" y="695960"/>
                </a:lnTo>
                <a:lnTo>
                  <a:pt x="5917692" y="139192"/>
                </a:lnTo>
                <a:lnTo>
                  <a:pt x="5910592" y="95211"/>
                </a:lnTo>
                <a:lnTo>
                  <a:pt x="5890824" y="57003"/>
                </a:lnTo>
                <a:lnTo>
                  <a:pt x="5860688" y="26867"/>
                </a:lnTo>
                <a:lnTo>
                  <a:pt x="5822480" y="7099"/>
                </a:lnTo>
                <a:lnTo>
                  <a:pt x="5778500" y="0"/>
                </a:lnTo>
                <a:close/>
              </a:path>
            </a:pathLst>
          </a:custGeom>
          <a:solidFill>
            <a:srgbClr val="A7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/>
          <p:cNvSpPr txBox="1"/>
          <p:nvPr/>
        </p:nvSpPr>
        <p:spPr>
          <a:xfrm>
            <a:off x="664119" y="5400235"/>
            <a:ext cx="231597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>
                <a:solidFill>
                  <a:srgbClr val="FFFFFF"/>
                </a:solidFill>
                <a:latin typeface="Arial"/>
                <a:cs typeface="Arial"/>
              </a:rPr>
              <a:t>Внебольничная пневмония</a:t>
            </a:r>
          </a:p>
        </p:txBody>
      </p:sp>
      <p:sp>
        <p:nvSpPr>
          <p:cNvPr id="25" name="object 18"/>
          <p:cNvSpPr txBox="1"/>
          <p:nvPr/>
        </p:nvSpPr>
        <p:spPr>
          <a:xfrm>
            <a:off x="3879148" y="5408626"/>
            <a:ext cx="159829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FFFFFF"/>
                </a:solidFill>
                <a:latin typeface="Arial"/>
                <a:cs typeface="Arial"/>
              </a:rPr>
              <a:t>Нозокомиальная пневмония</a:t>
            </a:r>
          </a:p>
        </p:txBody>
      </p:sp>
      <p:sp>
        <p:nvSpPr>
          <p:cNvPr id="26" name="object 19"/>
          <p:cNvSpPr txBox="1"/>
          <p:nvPr/>
        </p:nvSpPr>
        <p:spPr>
          <a:xfrm>
            <a:off x="6807688" y="5508277"/>
            <a:ext cx="16503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b="1" spc="-80" dirty="0">
                <a:solidFill>
                  <a:srgbClr val="FFFFFF"/>
                </a:solidFill>
                <a:latin typeface="Arial"/>
                <a:cs typeface="Arial"/>
              </a:rPr>
              <a:t>Аспирационная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7" name="object 20"/>
          <p:cNvSpPr txBox="1"/>
          <p:nvPr/>
        </p:nvSpPr>
        <p:spPr>
          <a:xfrm>
            <a:off x="9330208" y="5319871"/>
            <a:ext cx="238931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>
                <a:solidFill>
                  <a:srgbClr val="FFFFFF"/>
                </a:solidFill>
                <a:latin typeface="Arial"/>
                <a:cs typeface="Arial"/>
              </a:rPr>
              <a:t>Пневмония, связанная с оказанием медицинской помощи</a:t>
            </a:r>
          </a:p>
        </p:txBody>
      </p:sp>
      <p:sp>
        <p:nvSpPr>
          <p:cNvPr id="28" name="object 15"/>
          <p:cNvSpPr txBox="1"/>
          <p:nvPr/>
        </p:nvSpPr>
        <p:spPr>
          <a:xfrm>
            <a:off x="3774439" y="362752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Виды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5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7" y="0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124820"/>
              </p:ext>
            </p:extLst>
          </p:nvPr>
        </p:nvGraphicFramePr>
        <p:xfrm>
          <a:off x="590309" y="1412111"/>
          <a:ext cx="11181143" cy="4849793"/>
        </p:xfrm>
        <a:graphic>
          <a:graphicData uri="http://schemas.openxmlformats.org/drawingml/2006/table">
            <a:tbl>
              <a:tblPr firstRow="1" firstCol="1" bandRow="1"/>
              <a:tblGrid>
                <a:gridCol w="4276174">
                  <a:extLst>
                    <a:ext uri="{9D8B030D-6E8A-4147-A177-3AD203B41FA5}">
                      <a16:colId xmlns:a16="http://schemas.microsoft.com/office/drawing/2014/main" val="1679079413"/>
                    </a:ext>
                  </a:extLst>
                </a:gridCol>
                <a:gridCol w="6904969">
                  <a:extLst>
                    <a:ext uri="{9D8B030D-6E8A-4147-A177-3AD203B41FA5}">
                      <a16:colId xmlns:a16="http://schemas.microsoft.com/office/drawing/2014/main" val="4071262425"/>
                    </a:ext>
                  </a:extLst>
                </a:gridCol>
              </a:tblGrid>
              <a:tr h="2093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Факторы риска </a:t>
                      </a:r>
                      <a:r>
                        <a:rPr lang="en-US" sz="2000" b="1" dirty="0" smtClean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aeruginosa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Терапия СКС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Муковисцидоз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бронхоэктазы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Недавняя колонизация /инфекция </a:t>
                      </a: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aeroginosa</a:t>
                      </a:r>
                      <a:endParaRPr lang="en-US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Тяжелая ХОБЛ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Цефепим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Цефаперзон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сульбактам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Пиперациллин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тазобактам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4,5 каждые 6-8 ч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Меропенем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1.0-2.0 каждые 8 часов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Имипенем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циластатин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1,0 в/в каждые 6 часов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Левофлоксацинм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500 х2  /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Ципрофлоксацин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750 х 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670125"/>
                  </a:ext>
                </a:extLst>
              </a:tr>
              <a:tr h="2756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735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Факторы риска MRSA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Недавняя операция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Пребывание в доме престарелых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Постоянный в/в катетер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Диализ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Колонизация/инфекция MRSA в анамнезе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Недавний прием АБП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Амокициллин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Клавулановая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кислота  или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Ампициллин/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сульбактам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или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Цефотаксим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2,0 х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Линезолид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600 х 2 /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ванкомицин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15-20 мг/кг х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макролид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ИЛИ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Цефтаралин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фосамил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азитромицин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или </a:t>
                      </a:r>
                      <a:r>
                        <a:rPr lang="ru-RU" sz="20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кларитромицин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/РФ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15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4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-20908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6" name="object 13"/>
          <p:cNvGrpSpPr/>
          <p:nvPr/>
        </p:nvGrpSpPr>
        <p:grpSpPr>
          <a:xfrm>
            <a:off x="381964" y="1539275"/>
            <a:ext cx="11850227" cy="5359745"/>
            <a:chOff x="4651247" y="1575815"/>
            <a:chExt cx="7541895" cy="5323205"/>
          </a:xfrm>
        </p:grpSpPr>
        <p:sp>
          <p:nvSpPr>
            <p:cNvPr id="7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/>
          <p:cNvSpPr txBox="1"/>
          <p:nvPr/>
        </p:nvSpPr>
        <p:spPr>
          <a:xfrm>
            <a:off x="1255273" y="1843050"/>
            <a:ext cx="10041616" cy="9028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spcBef>
                <a:spcPts val="320"/>
              </a:spcBef>
            </a:pPr>
            <a:r>
              <a:rPr lang="ru-RU" sz="2800" spc="-5" dirty="0" smtClean="0">
                <a:solidFill>
                  <a:srgbClr val="C00000"/>
                </a:solidFill>
                <a:latin typeface="Sitka Small" panose="02000505000000020004" pitchFamily="2" charset="0"/>
                <a:cs typeface="Calibri"/>
              </a:rPr>
              <a:t>Комбинации цефалоспоринов </a:t>
            </a:r>
            <a:r>
              <a:rPr lang="en-US" sz="2800" spc="-5" dirty="0" smtClean="0">
                <a:solidFill>
                  <a:srgbClr val="C00000"/>
                </a:solidFill>
                <a:latin typeface="Sitka Small" panose="02000505000000020004" pitchFamily="2" charset="0"/>
                <a:cs typeface="Calibri"/>
              </a:rPr>
              <a:t>III-IV </a:t>
            </a:r>
            <a:r>
              <a:rPr lang="ru-RU" sz="2800" spc="-5" dirty="0" smtClean="0">
                <a:solidFill>
                  <a:srgbClr val="C00000"/>
                </a:solidFill>
                <a:latin typeface="Sitka Small" panose="02000505000000020004" pitchFamily="2" charset="0"/>
                <a:cs typeface="Calibri"/>
              </a:rPr>
              <a:t>поколений с </a:t>
            </a:r>
            <a:r>
              <a:rPr lang="ru-RU" sz="2800" spc="-5" smtClean="0">
                <a:solidFill>
                  <a:srgbClr val="C00000"/>
                </a:solidFill>
                <a:latin typeface="Sitka Small" panose="02000505000000020004" pitchFamily="2" charset="0"/>
                <a:cs typeface="Calibri"/>
              </a:rPr>
              <a:t>сульбактамом</a:t>
            </a:r>
            <a:endParaRPr lang="ru-RU" sz="2800" spc="-5" dirty="0">
              <a:solidFill>
                <a:srgbClr val="C00000"/>
              </a:solidFill>
              <a:latin typeface="Sitka Small" panose="02000505000000020004" pitchFamily="2" charset="0"/>
              <a:cs typeface="Calibri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1255274" y="2957468"/>
            <a:ext cx="10462403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Цефотаксим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/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сульбактам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может служить альтернативной  амоксициллину/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клавуланату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или ампициллину/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сульбактаму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, а так же незащищенным цефалоспоринам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III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поколения  (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цефотаксиму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или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цефтриаксону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) при лечении  внебольничной пневмонии тяжелого течения у пациентов с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сопутствующимми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заболеваниями и/или принимавших  за последние 3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мес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АБП  системного действия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&gt;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2 дней  или имеющие другие факторы риска выделения резистентный возбудителей , а так же с предполагаемой или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подтвержденой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аспирацией.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</p:txBody>
      </p:sp>
      <p:pic>
        <p:nvPicPr>
          <p:cNvPr id="19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28" y="3070496"/>
            <a:ext cx="440436" cy="440436"/>
          </a:xfrm>
          <a:prstGeom prst="rect">
            <a:avLst/>
          </a:prstGeom>
        </p:spPr>
      </p:pic>
      <p:pic>
        <p:nvPicPr>
          <p:cNvPr id="20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978" y="1971298"/>
            <a:ext cx="478536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9"/>
          <p:cNvSpPr/>
          <p:nvPr/>
        </p:nvSpPr>
        <p:spPr>
          <a:xfrm>
            <a:off x="590309" y="1449503"/>
            <a:ext cx="56515" cy="1114425"/>
          </a:xfrm>
          <a:custGeom>
            <a:avLst/>
            <a:gdLst/>
            <a:ahLst/>
            <a:cxnLst/>
            <a:rect l="l" t="t" r="r" b="b"/>
            <a:pathLst>
              <a:path w="56514" h="1114425">
                <a:moveTo>
                  <a:pt x="56387" y="0"/>
                </a:moveTo>
                <a:lnTo>
                  <a:pt x="0" y="0"/>
                </a:lnTo>
                <a:lnTo>
                  <a:pt x="0" y="1114044"/>
                </a:lnTo>
                <a:lnTo>
                  <a:pt x="56387" y="1114044"/>
                </a:lnTo>
                <a:lnTo>
                  <a:pt x="5638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 flipH="1">
            <a:off x="590308" y="2957469"/>
            <a:ext cx="56516" cy="3582228"/>
          </a:xfrm>
          <a:custGeom>
            <a:avLst/>
            <a:gdLst/>
            <a:ahLst/>
            <a:cxnLst/>
            <a:rect l="l" t="t" r="r" b="b"/>
            <a:pathLst>
              <a:path w="56514" h="1112520">
                <a:moveTo>
                  <a:pt x="56387" y="0"/>
                </a:moveTo>
                <a:lnTo>
                  <a:pt x="0" y="0"/>
                </a:lnTo>
                <a:lnTo>
                  <a:pt x="0" y="1112520"/>
                </a:lnTo>
                <a:lnTo>
                  <a:pt x="56387" y="1112520"/>
                </a:lnTo>
                <a:lnTo>
                  <a:pt x="56387" y="0"/>
                </a:lnTo>
                <a:close/>
              </a:path>
            </a:pathLst>
          </a:custGeom>
          <a:solidFill>
            <a:srgbClr val="A7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 flipH="1">
            <a:off x="6025546" y="2957468"/>
            <a:ext cx="45719" cy="3489631"/>
          </a:xfrm>
          <a:custGeom>
            <a:avLst/>
            <a:gdLst/>
            <a:ahLst/>
            <a:cxnLst/>
            <a:rect l="l" t="t" r="r" b="b"/>
            <a:pathLst>
              <a:path w="56514" h="1114425">
                <a:moveTo>
                  <a:pt x="56387" y="0"/>
                </a:moveTo>
                <a:lnTo>
                  <a:pt x="0" y="0"/>
                </a:lnTo>
                <a:lnTo>
                  <a:pt x="0" y="1114044"/>
                </a:lnTo>
                <a:lnTo>
                  <a:pt x="56387" y="1114044"/>
                </a:lnTo>
                <a:lnTo>
                  <a:pt x="5638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803691" y="2960562"/>
            <a:ext cx="384279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26% Бактерии Группы Кишечной Палочки   БЛРС (-) 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17 % НГОБ (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Acinetobacter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Pseudomonas)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Staphylococcus MRS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отрицательные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Hemophilus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influenza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03691" y="681105"/>
            <a:ext cx="10516831" cy="2138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27% выделена нормальная флора полости рта;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43% выделены грибы рода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Кандида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30% выделены пробы с этиологическим значимым ростом , всего </a:t>
            </a:r>
            <a:r>
              <a:rPr kumimoji="0" lang="ru-RU" sz="1800" strike="noStrike" kern="1200" cap="none" spc="0" normalizeH="0" baseline="0" noProof="0" dirty="0" smtClean="0">
                <a:ln>
                  <a:noFill/>
                </a:ln>
                <a:solidFill>
                  <a:srgbClr val="A735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 культур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"/>
              <a:ea typeface="+mj-ea"/>
              <a:cs typeface="+mj-cs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6296254" y="2826922"/>
            <a:ext cx="5625039" cy="39353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Staphilococcus R    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левофлоксацин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75%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MRS -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моксифлоксацин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25%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амикацин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25%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S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Линезолид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и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ванкомицин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Staph aureus MRS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 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Левофлоксацину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100%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Pseudomonas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aeroginosae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100%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цефепим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100%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имипенем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ципрофлоксацин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цефтриаксон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100%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тикарцилин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тикарциллин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клавуланат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меропенем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7382" y="739816"/>
            <a:ext cx="8457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резистентности культур в терапевтическом отделении ГБУ Курганская областная больница №2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6" name="object 13"/>
          <p:cNvGrpSpPr/>
          <p:nvPr/>
        </p:nvGrpSpPr>
        <p:grpSpPr>
          <a:xfrm>
            <a:off x="381964" y="1539275"/>
            <a:ext cx="11850227" cy="5359745"/>
            <a:chOff x="4651247" y="1575815"/>
            <a:chExt cx="7541895" cy="5323205"/>
          </a:xfrm>
        </p:grpSpPr>
        <p:sp>
          <p:nvSpPr>
            <p:cNvPr id="7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/>
          <p:cNvSpPr txBox="1"/>
          <p:nvPr/>
        </p:nvSpPr>
        <p:spPr>
          <a:xfrm>
            <a:off x="1255273" y="1843050"/>
            <a:ext cx="10041616" cy="47192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spcBef>
                <a:spcPts val="320"/>
              </a:spcBef>
            </a:pPr>
            <a:r>
              <a:rPr lang="ru-RU" sz="2800" spc="-5" dirty="0" smtClean="0">
                <a:solidFill>
                  <a:srgbClr val="C00000"/>
                </a:solidFill>
                <a:latin typeface="Sitka Small" panose="02000505000000020004" pitchFamily="2" charset="0"/>
                <a:cs typeface="Calibri"/>
              </a:rPr>
              <a:t>Пути сдерживания антибиотикорезистентности</a:t>
            </a:r>
            <a:endParaRPr lang="ru-RU" sz="2800" spc="-5" dirty="0">
              <a:solidFill>
                <a:srgbClr val="C00000"/>
              </a:solidFill>
              <a:latin typeface="Sitka Small" panose="02000505000000020004" pitchFamily="2" charset="0"/>
              <a:cs typeface="Calibri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1255274" y="2957468"/>
            <a:ext cx="10462403" cy="2649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-Ограничение использования АМП при вирусных инфекциях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-Следование правилам рациональной АМТ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 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( клинические рекомендации, протоколы, стандарты)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Ограничесние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применения какого либо одного класса или группы АМП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 Ограничение присутствия на фармацевтическом рынке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субопимальных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копий (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плевдогенериков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)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 Вакцинопрофилактика бактериальных инфекций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</p:txBody>
      </p:sp>
      <p:pic>
        <p:nvPicPr>
          <p:cNvPr id="19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28" y="3070496"/>
            <a:ext cx="440436" cy="440436"/>
          </a:xfrm>
          <a:prstGeom prst="rect">
            <a:avLst/>
          </a:prstGeom>
        </p:spPr>
      </p:pic>
      <p:pic>
        <p:nvPicPr>
          <p:cNvPr id="20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978" y="1971298"/>
            <a:ext cx="478536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7942" y="666187"/>
            <a:ext cx="906259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800" kern="0" spc="-10" noProof="0" dirty="0" err="1" smtClean="0">
                <a:solidFill>
                  <a:srgbClr val="000000"/>
                </a:solidFill>
              </a:rPr>
              <a:t>Неантибактериальная</a:t>
            </a:r>
            <a:r>
              <a:rPr lang="ru-RU" sz="2800" kern="0" spc="-10" noProof="0" dirty="0" smtClean="0">
                <a:solidFill>
                  <a:srgbClr val="000000"/>
                </a:solidFill>
              </a:rPr>
              <a:t> терапия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6" name="object 13"/>
          <p:cNvGrpSpPr/>
          <p:nvPr/>
        </p:nvGrpSpPr>
        <p:grpSpPr>
          <a:xfrm>
            <a:off x="381964" y="1539275"/>
            <a:ext cx="11850227" cy="5359745"/>
            <a:chOff x="4651247" y="1575815"/>
            <a:chExt cx="7541895" cy="5323205"/>
          </a:xfrm>
        </p:grpSpPr>
        <p:sp>
          <p:nvSpPr>
            <p:cNvPr id="7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/>
          <p:cNvSpPr txBox="1"/>
          <p:nvPr/>
        </p:nvSpPr>
        <p:spPr>
          <a:xfrm>
            <a:off x="1255273" y="1843050"/>
            <a:ext cx="10041616" cy="90024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spcBef>
                <a:spcPts val="320"/>
              </a:spcBef>
            </a:pPr>
            <a:r>
              <a:rPr lang="ru-RU" sz="2000" spc="-5" dirty="0">
                <a:latin typeface="Sitka Small" panose="02000505000000020004" pitchFamily="2" charset="0"/>
                <a:cs typeface="Calibri"/>
              </a:rPr>
              <a:t>При наличии клиники и/или верифицированной вирусной этиологии ВП  назначаются противовирусные препараты 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(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осельтамивир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/ </a:t>
            </a: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занамивир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) 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.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 marR="5080">
              <a:lnSpc>
                <a:spcPts val="1600"/>
              </a:lnSpc>
              <a:spcBef>
                <a:spcPts val="320"/>
              </a:spcBef>
            </a:pPr>
            <a:endParaRPr lang="ru-RU" sz="2000" spc="-5" dirty="0">
              <a:latin typeface="Sitka Small" panose="02000505000000020004" pitchFamily="2" charset="0"/>
              <a:cs typeface="Calibri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1255274" y="2957468"/>
            <a:ext cx="10462403" cy="3737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>
                <a:latin typeface="Sitka Small" panose="02000505000000020004" pitchFamily="2" charset="0"/>
                <a:cs typeface="Calibri"/>
              </a:rPr>
              <a:t>Профилактика тромбозов глубоких вен – низкомолекулярный гепарин 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>
                <a:latin typeface="Sitka Small" panose="02000505000000020004" pitchFamily="2" charset="0"/>
                <a:cs typeface="Calibri"/>
              </a:rPr>
              <a:t>Профилактика стресс повреждений ЖКТ – </a:t>
            </a: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омепразол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 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>
                <a:latin typeface="Sitka Small" panose="02000505000000020004" pitchFamily="2" charset="0"/>
                <a:cs typeface="Calibri"/>
              </a:rPr>
              <a:t>При лихорадке &gt; 38,5 C рекомендуется парацетамол (ибупрофен)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Муколитики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 не рекомендуются в связи с отсутствием благоприятного влияния на 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прогноз, но востребован АЦЦ и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амброксол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>
                <a:latin typeface="Sitka Small" panose="02000505000000020004" pitchFamily="2" charset="0"/>
                <a:cs typeface="Calibri"/>
              </a:rPr>
              <a:t>Назначение гидрокортизона в дозе 200 300 мг в сутки в/в рекомендуется  пациентам с ТВП , осложненной  СШ или при необходимости использовать </a:t>
            </a: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норэпинефрин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 в дозе , превышающей 0,5 мкг/</a:t>
            </a: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кл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 в мин с целью улучшения прогноза.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>
                <a:latin typeface="Sitka Small" panose="02000505000000020004" pitchFamily="2" charset="0"/>
                <a:cs typeface="Calibri"/>
              </a:rPr>
              <a:t>Возможно применение </a:t>
            </a: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Сурфактанта</a:t>
            </a:r>
            <a:r>
              <a:rPr lang="ru-RU" sz="2000" spc="-5" dirty="0">
                <a:latin typeface="Sitka Small" panose="02000505000000020004" pitchFamily="2" charset="0"/>
                <a:cs typeface="Calibri"/>
              </a:rPr>
              <a:t> через </a:t>
            </a:r>
            <a:r>
              <a:rPr lang="ru-RU" sz="2000" spc="-5" dirty="0" err="1">
                <a:latin typeface="Sitka Small" panose="02000505000000020004" pitchFamily="2" charset="0"/>
                <a:cs typeface="Calibri"/>
              </a:rPr>
              <a:t>Небулайзер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</p:txBody>
      </p:sp>
      <p:pic>
        <p:nvPicPr>
          <p:cNvPr id="19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28" y="3070496"/>
            <a:ext cx="440436" cy="440436"/>
          </a:xfrm>
          <a:prstGeom prst="rect">
            <a:avLst/>
          </a:prstGeom>
        </p:spPr>
      </p:pic>
      <p:pic>
        <p:nvPicPr>
          <p:cNvPr id="20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978" y="1971298"/>
            <a:ext cx="478536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784256" y="770002"/>
            <a:ext cx="11105507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400" kern="0" spc="-10" dirty="0" smtClean="0">
                <a:solidFill>
                  <a:srgbClr val="000000"/>
                </a:solidFill>
              </a:rPr>
              <a:t>Перевод на пероральный прием АБП рекомендуется при достижении критериев клинической стабилизации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6" name="object 13"/>
          <p:cNvGrpSpPr/>
          <p:nvPr/>
        </p:nvGrpSpPr>
        <p:grpSpPr>
          <a:xfrm>
            <a:off x="381964" y="1539275"/>
            <a:ext cx="11850227" cy="5359745"/>
            <a:chOff x="4651247" y="1575815"/>
            <a:chExt cx="7541895" cy="5323205"/>
          </a:xfrm>
        </p:grpSpPr>
        <p:sp>
          <p:nvSpPr>
            <p:cNvPr id="7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/>
          <p:cNvSpPr txBox="1"/>
          <p:nvPr/>
        </p:nvSpPr>
        <p:spPr>
          <a:xfrm>
            <a:off x="1255273" y="1843050"/>
            <a:ext cx="10041616" cy="96436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spcBef>
                <a:spcPts val="32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С целью сокращения сроков пребывания в стационаре , уменьшение риска осложнений  и стоимости лечения в среднем через 2- 5 дней с момента начала лечения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1255274" y="2957468"/>
            <a:ext cx="10462403" cy="38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-Снижение температуры тела до субфебрильных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&lt;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37С при 2 измерениях  с интервалом 8 часов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-ЧДД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&lt;24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в минуту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-ЧСС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&lt;100 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в минуту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-Систолическое АД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&gt;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90  мм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рт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ст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Spo2&gt; 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90%  или Ра02 </a:t>
            </a:r>
            <a:r>
              <a:rPr lang="en-US" sz="2000" spc="-5" dirty="0" smtClean="0">
                <a:latin typeface="Sitka Small" panose="02000505000000020004" pitchFamily="2" charset="0"/>
                <a:cs typeface="Calibri"/>
              </a:rPr>
              <a:t>&gt;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60 мм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рт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ст</a:t>
            </a:r>
            <a:endParaRPr lang="ru-RU" sz="2000" spc="-5" dirty="0" smtClean="0">
              <a:latin typeface="Sitka Small" panose="02000505000000020004" pitchFamily="2" charset="0"/>
              <a:cs typeface="Calibri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-Отсутствие нарушения всасывания  в ЖКТ 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  <a:p>
            <a:pPr marL="355600" indent="-342900">
              <a:lnSpc>
                <a:spcPct val="120000"/>
              </a:lnSpc>
              <a:spcBef>
                <a:spcPts val="100"/>
              </a:spcBef>
              <a:buFontTx/>
              <a:buChar char="-"/>
            </a:pP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Амоксициллин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Клавулановая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кислота</a:t>
            </a:r>
          </a:p>
          <a:p>
            <a:pPr marL="355600" indent="-342900">
              <a:lnSpc>
                <a:spcPct val="120000"/>
              </a:lnSpc>
              <a:spcBef>
                <a:spcPts val="100"/>
              </a:spcBef>
              <a:buFontTx/>
              <a:buChar char="-"/>
            </a:pP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Левофлоксацин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Моксифлоксацин</a:t>
            </a:r>
            <a:endParaRPr lang="ru-RU" sz="2000" spc="-5" dirty="0" smtClean="0">
              <a:latin typeface="Sitka Small" panose="02000505000000020004" pitchFamily="2" charset="0"/>
              <a:cs typeface="Calibri"/>
            </a:endParaRPr>
          </a:p>
          <a:p>
            <a:pPr marL="355600" indent="-342900">
              <a:lnSpc>
                <a:spcPct val="120000"/>
              </a:lnSpc>
              <a:spcBef>
                <a:spcPts val="100"/>
              </a:spcBef>
              <a:buFontTx/>
              <a:buChar char="-"/>
            </a:pP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Кларитромицин</a:t>
            </a:r>
            <a:r>
              <a:rPr lang="ru-RU" sz="2000" spc="-5" dirty="0" smtClean="0">
                <a:latin typeface="Sitka Small" panose="02000505000000020004" pitchFamily="2" charset="0"/>
                <a:cs typeface="Calibri"/>
              </a:rPr>
              <a:t> </a:t>
            </a:r>
            <a:r>
              <a:rPr lang="ru-RU" sz="2000" spc="-5" dirty="0" err="1" smtClean="0">
                <a:latin typeface="Sitka Small" panose="02000505000000020004" pitchFamily="2" charset="0"/>
                <a:cs typeface="Calibri"/>
              </a:rPr>
              <a:t>Азитромицин</a:t>
            </a:r>
            <a:endParaRPr lang="ru-RU" sz="2000" spc="-5" dirty="0">
              <a:latin typeface="Sitka Small" panose="02000505000000020004" pitchFamily="2" charset="0"/>
              <a:cs typeface="Calibri"/>
            </a:endParaRPr>
          </a:p>
        </p:txBody>
      </p:sp>
      <p:pic>
        <p:nvPicPr>
          <p:cNvPr id="19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28" y="3070496"/>
            <a:ext cx="440436" cy="440436"/>
          </a:xfrm>
          <a:prstGeom prst="rect">
            <a:avLst/>
          </a:prstGeom>
        </p:spPr>
      </p:pic>
      <p:pic>
        <p:nvPicPr>
          <p:cNvPr id="20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978" y="1971298"/>
            <a:ext cx="478536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444269" y="638416"/>
            <a:ext cx="741421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Наиболее частые осложнения </a:t>
            </a:r>
            <a:r>
              <a:rPr lang="ru-RU" sz="2800" kern="0" spc="-10" dirty="0" smtClean="0">
                <a:solidFill>
                  <a:srgbClr val="000000"/>
                </a:solidFill>
              </a:rPr>
              <a:t>пневмонии: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381966" y="1504706"/>
            <a:ext cx="9410216" cy="5023413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180000">
              <a:spcBef>
                <a:spcPts val="50"/>
              </a:spcBef>
            </a:pP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3581" y="2074726"/>
            <a:ext cx="10008705" cy="388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Экссудативный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плеврит, эмпиема;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Деструкция/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абсцедирование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легочной ткани;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Острый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респиратороный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дистресс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синдром;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Острая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дыхательная недостаточность;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Септический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шок;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Вторичная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бактериемия, сепсис, гематогенные очаги отсева;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Перикардит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; миокардит;</a:t>
            </a:r>
          </a:p>
          <a:p>
            <a:pPr marL="342900" indent="-342900">
              <a:lnSpc>
                <a:spcPct val="130000"/>
              </a:lnSpc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Менингит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нефрит..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25" y="1075394"/>
            <a:ext cx="3177064" cy="317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3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408302" y="848106"/>
            <a:ext cx="1006997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kern="0" spc="-10" dirty="0">
                <a:solidFill>
                  <a:srgbClr val="000000"/>
                </a:solidFill>
              </a:rPr>
              <a:t>При проведении респираторной поддержки больным ВП рекомендуются целевые значения Spo2  92-96%  у беременных &gt;95%, при ХОБЛ  88-92% для снижения летальности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325" y="1932512"/>
            <a:ext cx="5802874" cy="359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ru-RU" b="1" dirty="0">
                <a:solidFill>
                  <a:srgbClr val="A73535"/>
                </a:solidFill>
                <a:latin typeface="Avenir Next LT Pro Light"/>
              </a:rPr>
              <a:t>Критерии неблагоприятного исхода пневмонии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Значении СРБ </a:t>
            </a:r>
            <a:r>
              <a:rPr lang="en-US" dirty="0">
                <a:solidFill>
                  <a:prstClr val="black"/>
                </a:solidFill>
                <a:latin typeface="Avenir Next LT Pro Light"/>
              </a:rPr>
              <a:t>&gt;</a:t>
            </a:r>
            <a:r>
              <a:rPr lang="ru-RU" dirty="0">
                <a:solidFill>
                  <a:prstClr val="black"/>
                </a:solidFill>
                <a:latin typeface="Avenir Next LT Pro Light"/>
              </a:rPr>
              <a:t> 150 мг/л можно считать неблагоприятным лабораторным признаком тяжелого течения  ВП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Сохранение СРБ </a:t>
            </a:r>
            <a:r>
              <a:rPr lang="en-US" dirty="0">
                <a:solidFill>
                  <a:prstClr val="black"/>
                </a:solidFill>
                <a:latin typeface="Avenir Next LT Pro Light"/>
              </a:rPr>
              <a:t>&gt;</a:t>
            </a:r>
            <a:r>
              <a:rPr lang="ru-RU" dirty="0">
                <a:solidFill>
                  <a:prstClr val="black"/>
                </a:solidFill>
                <a:latin typeface="Avenir Next LT Pro Light"/>
              </a:rPr>
              <a:t> 100 мг/л на 4 сутки терапии свидетельствует о неэффективности АБТ терапии и развитии осложнений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Лейкопения </a:t>
            </a:r>
            <a:r>
              <a:rPr lang="en-US" dirty="0">
                <a:solidFill>
                  <a:prstClr val="black"/>
                </a:solidFill>
                <a:latin typeface="Avenir Next LT Pro Light"/>
              </a:rPr>
              <a:t>&lt;</a:t>
            </a:r>
            <a:r>
              <a:rPr lang="ru-RU" dirty="0">
                <a:solidFill>
                  <a:prstClr val="black"/>
                </a:solidFill>
                <a:latin typeface="Avenir Next LT Pro Light"/>
              </a:rPr>
              <a:t> 4 х 10/9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Лейкоцитоз </a:t>
            </a:r>
            <a:r>
              <a:rPr lang="en-US" dirty="0">
                <a:solidFill>
                  <a:prstClr val="black"/>
                </a:solidFill>
                <a:latin typeface="Avenir Next LT Pro Light"/>
              </a:rPr>
              <a:t>&gt;</a:t>
            </a:r>
            <a:r>
              <a:rPr lang="ru-RU" dirty="0">
                <a:solidFill>
                  <a:prstClr val="black"/>
                </a:solidFill>
                <a:latin typeface="Avenir Next LT Pro Light"/>
              </a:rPr>
              <a:t>25 х 10/9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03938" y="1932512"/>
            <a:ext cx="5546203" cy="326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ru-RU" b="1" dirty="0">
                <a:solidFill>
                  <a:srgbClr val="A73535"/>
                </a:solidFill>
                <a:latin typeface="Avenir Next LT Pro Light"/>
              </a:rPr>
              <a:t>Критерии выписки из стационара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Стойкая нормализация более 3 суток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Отсутствие лейкоцитоза или лейкопении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Значимое снижение СРБ </a:t>
            </a:r>
            <a:r>
              <a:rPr lang="en-US" dirty="0">
                <a:solidFill>
                  <a:prstClr val="black"/>
                </a:solidFill>
                <a:latin typeface="Avenir Next LT Pro Light"/>
              </a:rPr>
              <a:t>&gt;</a:t>
            </a:r>
            <a:r>
              <a:rPr lang="ru-RU" dirty="0">
                <a:solidFill>
                  <a:prstClr val="black"/>
                </a:solidFill>
                <a:latin typeface="Avenir Next LT Pro Light"/>
              </a:rPr>
              <a:t> 50% от исходного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venir Next LT Pro Light"/>
              </a:rPr>
              <a:t>Убедительная положительная клиническая 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динамика (уменьшение </a:t>
            </a:r>
            <a:r>
              <a:rPr lang="ru-RU" dirty="0">
                <a:solidFill>
                  <a:prstClr val="black"/>
                </a:solidFill>
                <a:latin typeface="Avenir Next LT Pro Light"/>
              </a:rPr>
              <a:t>выраженности или полный регресс симптомов или признаков 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пневмонии)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90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408302" y="848106"/>
            <a:ext cx="1006997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kern="0" spc="-10" dirty="0" smtClean="0">
                <a:solidFill>
                  <a:srgbClr val="000000"/>
                </a:solidFill>
              </a:rPr>
              <a:t>Причины позднего ответа на лечение 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621" y="1548464"/>
            <a:ext cx="5802874" cy="431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  Нерациональная эмпирическая АБТ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 Возраст </a:t>
            </a:r>
            <a:r>
              <a:rPr lang="en-US" dirty="0" smtClean="0">
                <a:solidFill>
                  <a:prstClr val="black"/>
                </a:solidFill>
                <a:latin typeface="Avenir Next LT Pro Light"/>
              </a:rPr>
              <a:t>&gt;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venir Next LT Pro Light"/>
              </a:rPr>
              <a:t>65 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лет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Наличие хронических сопутствующих заболеваний (ХОБЛ,ХСН,СД, ЗНО)..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Мультилобарная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инфильтрация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Наличие полостей деструкции , 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эксудативного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плеврита  или эмпиемы плевры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бактериемия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Лейкопения </a:t>
            </a:r>
            <a:r>
              <a:rPr lang="en-US" dirty="0" smtClean="0">
                <a:solidFill>
                  <a:prstClr val="black"/>
                </a:solidFill>
                <a:latin typeface="Avenir Next LT Pro Light"/>
              </a:rPr>
              <a:t>&lt;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4 х 10/9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Внелегочные очаги инфекции 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1495" y="1408425"/>
            <a:ext cx="5546203" cy="4594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ru-RU" b="1" dirty="0" smtClean="0">
                <a:solidFill>
                  <a:srgbClr val="A73535"/>
                </a:solidFill>
                <a:latin typeface="Avenir Next LT Pro Light"/>
              </a:rPr>
              <a:t>Неинфекционные причины  очагово-инфильтративных изменений  </a:t>
            </a:r>
            <a:endParaRPr lang="ru-RU" b="1" dirty="0">
              <a:solidFill>
                <a:srgbClr val="A73535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Новообразования: первичный рак легкого . Эндобронхиальные метастазы , аденома бронха , 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лимфома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ТЭЛА и инфаркт легкого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Иммунопатологические заболевания – системные 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васкулиты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; ИЛФ, 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бронхиолит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с организующейся пневмонией; волчаночный 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пневмонит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.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Прочие заболевания- ХСН, 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саркоидоз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, аспирация инородного тела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72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408302" y="848106"/>
            <a:ext cx="1006997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kern="0" spc="-10" dirty="0" smtClean="0">
                <a:solidFill>
                  <a:srgbClr val="000000"/>
                </a:solidFill>
              </a:rPr>
              <a:t>Причины неэффективности лечения – </a:t>
            </a:r>
            <a:r>
              <a:rPr lang="ru-RU" kern="0" spc="-10" dirty="0" err="1" smtClean="0">
                <a:solidFill>
                  <a:srgbClr val="000000"/>
                </a:solidFill>
              </a:rPr>
              <a:t>непроведенный</a:t>
            </a:r>
            <a:r>
              <a:rPr lang="ru-RU" kern="0" spc="-10" dirty="0" smtClean="0">
                <a:solidFill>
                  <a:srgbClr val="000000"/>
                </a:solidFill>
              </a:rPr>
              <a:t> </a:t>
            </a:r>
            <a:r>
              <a:rPr lang="ru-RU" kern="0" spc="-10" dirty="0" err="1" smtClean="0">
                <a:solidFill>
                  <a:srgbClr val="000000"/>
                </a:solidFill>
              </a:rPr>
              <a:t>диф</a:t>
            </a:r>
            <a:r>
              <a:rPr lang="ru-RU" kern="0" spc="-10" dirty="0" smtClean="0">
                <a:solidFill>
                  <a:srgbClr val="000000"/>
                </a:solidFill>
              </a:rPr>
              <a:t> диагноз ! 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325" y="1932512"/>
            <a:ext cx="5802874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venir Next LT Pro Light"/>
              </a:rPr>
              <a:t>Д</a:t>
            </a:r>
            <a:r>
              <a:rPr lang="ru-RU" b="1" dirty="0" smtClean="0">
                <a:solidFill>
                  <a:srgbClr val="C00000"/>
                </a:solidFill>
                <a:latin typeface="Avenir Next LT Pro Light"/>
              </a:rPr>
              <a:t>ля туберкулеза характерно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Длительность  симптомов более недели, месяцы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Незначительный лейкоцитоз  в сочетании с </a:t>
            </a:r>
            <a:r>
              <a:rPr lang="ru-RU" dirty="0" err="1" smtClean="0">
                <a:latin typeface="Avenir Next LT Pro Light"/>
              </a:rPr>
              <a:t>лимфопенией</a:t>
            </a:r>
            <a:r>
              <a:rPr lang="ru-RU" dirty="0" smtClean="0">
                <a:latin typeface="Avenir Next LT Pro Light"/>
              </a:rPr>
              <a:t>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Низкие концентрации </a:t>
            </a:r>
            <a:r>
              <a:rPr lang="ru-RU" dirty="0" err="1" smtClean="0">
                <a:latin typeface="Avenir Next LT Pro Light"/>
              </a:rPr>
              <a:t>биомаркеров</a:t>
            </a:r>
            <a:r>
              <a:rPr lang="ru-RU" dirty="0" smtClean="0">
                <a:latin typeface="Avenir Next LT Pro Light"/>
              </a:rPr>
              <a:t> воспаления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Верхняя локализация инфильтрации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Нет быстрого ответа на АБТ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Помощь - ПЦР метод на определение  ДНК МБТ ,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dirty="0" smtClean="0">
                <a:latin typeface="Avenir Next LT Pro Light"/>
              </a:rPr>
              <a:t>исследование мокроты на КУМ №3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endParaRPr lang="ru-RU" dirty="0" smtClean="0">
              <a:latin typeface="Avenir Next LT Pro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3938" y="1932512"/>
            <a:ext cx="5546203" cy="438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ru-RU" b="1" dirty="0" smtClean="0">
                <a:solidFill>
                  <a:srgbClr val="A73535"/>
                </a:solidFill>
                <a:latin typeface="Avenir Next LT Pro Light"/>
              </a:rPr>
              <a:t>Для ТЭЛА и инфаркт пневмонии</a:t>
            </a:r>
            <a:endParaRPr lang="ru-RU" b="1" dirty="0">
              <a:solidFill>
                <a:srgbClr val="A73535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Быстрое/внезапное прогрессирование ДН 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Факторы риска- недавнее оперативное вмешательство, злокачественное новообразование, тромбоз глубоких вен, длительный постельный режим, гиподинамия, прием кок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Инспираторная одышка до степени удушья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Кт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с контрастированием, высокий  </a:t>
            </a:r>
            <a:r>
              <a:rPr lang="ru-RU" dirty="0" err="1">
                <a:solidFill>
                  <a:prstClr val="black"/>
                </a:solidFill>
                <a:latin typeface="Avenir Next LT Pro Light"/>
              </a:rPr>
              <a:t>Д</a:t>
            </a: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димер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 ,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prstClr val="black"/>
                </a:solidFill>
                <a:latin typeface="Avenir Next LT Pro Light"/>
              </a:rPr>
              <a:t>Экг</a:t>
            </a:r>
            <a:r>
              <a:rPr lang="ru-RU" dirty="0" smtClean="0">
                <a:solidFill>
                  <a:prstClr val="black"/>
                </a:solidFill>
                <a:latin typeface="Avenir Next LT Pro Light"/>
              </a:rPr>
              <a:t>/ЭХОКС –признаки перегрузки правых отделов ,</a:t>
            </a:r>
            <a:endParaRPr lang="ru-RU" dirty="0">
              <a:solidFill>
                <a:prstClr val="black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83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object 3"/>
          <p:cNvSpPr/>
          <p:nvPr/>
        </p:nvSpPr>
        <p:spPr>
          <a:xfrm>
            <a:off x="174020" y="1461903"/>
            <a:ext cx="11843960" cy="1549999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180000">
              <a:spcBef>
                <a:spcPts val="50"/>
              </a:spcBef>
            </a:pPr>
            <a: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  <a:t>Пневмония и грипп занимают 3-е место среди ведущих причин смерти, унося более 3 млн жизней ежегодно.</a:t>
            </a:r>
            <a:b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</a:br>
            <a: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</a:br>
            <a:r>
              <a:rPr lang="ru-RU" sz="2000" dirty="0">
                <a:latin typeface="Sitka Small" panose="02000505000000020004" pitchFamily="2" charset="0"/>
                <a:cs typeface="Arial" panose="020B0604020202020204" pitchFamily="34" charset="0"/>
              </a:rPr>
              <a:t>От 2 до 24% госпитализированных  с ВП нуждаются в интенсивной терапии  в условиях ОРИТ вследствие органной дисфункции и сепсиса.</a:t>
            </a: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24" name="object 17"/>
          <p:cNvSpPr txBox="1"/>
          <p:nvPr/>
        </p:nvSpPr>
        <p:spPr>
          <a:xfrm>
            <a:off x="664119" y="5400235"/>
            <a:ext cx="231597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 smtClean="0">
                <a:solidFill>
                  <a:srgbClr val="FFFFFF"/>
                </a:solidFill>
                <a:latin typeface="Arial"/>
                <a:cs typeface="Arial"/>
              </a:rPr>
              <a:t>У </a:t>
            </a:r>
            <a:r>
              <a:rPr lang="ru-RU" sz="1400" b="1" spc="-5" dirty="0">
                <a:solidFill>
                  <a:srgbClr val="FFFFFF"/>
                </a:solidFill>
                <a:latin typeface="Arial"/>
                <a:cs typeface="Arial"/>
              </a:rPr>
              <a:t>госпитализированных больных </a:t>
            </a:r>
            <a:r>
              <a:rPr lang="ru-RU" sz="1400" b="1" spc="-5" dirty="0" smtClean="0">
                <a:solidFill>
                  <a:srgbClr val="FFFFFF"/>
                </a:solidFill>
                <a:latin typeface="Arial"/>
                <a:cs typeface="Arial"/>
              </a:rPr>
              <a:t>- от </a:t>
            </a:r>
            <a:r>
              <a:rPr lang="ru-RU" sz="1400" b="1" spc="-5" dirty="0">
                <a:solidFill>
                  <a:srgbClr val="FFFFFF"/>
                </a:solidFill>
                <a:latin typeface="Arial"/>
                <a:cs typeface="Arial"/>
              </a:rPr>
              <a:t>10% до 20%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4"/>
          <a:stretch/>
        </p:blipFill>
        <p:spPr>
          <a:xfrm>
            <a:off x="2222156" y="4290807"/>
            <a:ext cx="7758730" cy="970613"/>
          </a:xfrm>
          <a:prstGeom prst="rect">
            <a:avLst/>
          </a:prstGeom>
        </p:spPr>
      </p:pic>
      <p:grpSp>
        <p:nvGrpSpPr>
          <p:cNvPr id="15" name="object 6"/>
          <p:cNvGrpSpPr/>
          <p:nvPr/>
        </p:nvGrpSpPr>
        <p:grpSpPr>
          <a:xfrm>
            <a:off x="1955543" y="5284826"/>
            <a:ext cx="5360162" cy="868680"/>
            <a:chOff x="493776" y="3893820"/>
            <a:chExt cx="5360162" cy="868680"/>
          </a:xfrm>
          <a:solidFill>
            <a:schemeClr val="accent1">
              <a:lumMod val="75000"/>
            </a:schemeClr>
          </a:solidFill>
        </p:grpSpPr>
        <p:sp>
          <p:nvSpPr>
            <p:cNvPr id="17" name="object 8"/>
            <p:cNvSpPr/>
            <p:nvPr/>
          </p:nvSpPr>
          <p:spPr>
            <a:xfrm>
              <a:off x="493776" y="3893820"/>
              <a:ext cx="2513330" cy="868680"/>
            </a:xfrm>
            <a:custGeom>
              <a:avLst/>
              <a:gdLst/>
              <a:ahLst/>
              <a:cxnLst/>
              <a:rect l="l" t="t" r="r" b="b"/>
              <a:pathLst>
                <a:path w="2513330" h="868679">
                  <a:moveTo>
                    <a:pt x="2415794" y="0"/>
                  </a:moveTo>
                  <a:lnTo>
                    <a:pt x="97269" y="0"/>
                  </a:lnTo>
                  <a:lnTo>
                    <a:pt x="59407" y="7645"/>
                  </a:lnTo>
                  <a:lnTo>
                    <a:pt x="28489" y="28495"/>
                  </a:lnTo>
                  <a:lnTo>
                    <a:pt x="7643" y="59418"/>
                  </a:lnTo>
                  <a:lnTo>
                    <a:pt x="0" y="97281"/>
                  </a:lnTo>
                  <a:lnTo>
                    <a:pt x="0" y="771397"/>
                  </a:lnTo>
                  <a:lnTo>
                    <a:pt x="7643" y="809261"/>
                  </a:lnTo>
                  <a:lnTo>
                    <a:pt x="28489" y="840184"/>
                  </a:lnTo>
                  <a:lnTo>
                    <a:pt x="59407" y="861034"/>
                  </a:lnTo>
                  <a:lnTo>
                    <a:pt x="97269" y="868679"/>
                  </a:lnTo>
                  <a:lnTo>
                    <a:pt x="2415794" y="868679"/>
                  </a:lnTo>
                  <a:lnTo>
                    <a:pt x="2453657" y="861034"/>
                  </a:lnTo>
                  <a:lnTo>
                    <a:pt x="2484580" y="840184"/>
                  </a:lnTo>
                  <a:lnTo>
                    <a:pt x="2505430" y="809261"/>
                  </a:lnTo>
                  <a:lnTo>
                    <a:pt x="2513076" y="771397"/>
                  </a:lnTo>
                  <a:lnTo>
                    <a:pt x="2513076" y="97281"/>
                  </a:lnTo>
                  <a:lnTo>
                    <a:pt x="2505430" y="59418"/>
                  </a:lnTo>
                  <a:lnTo>
                    <a:pt x="2484580" y="28495"/>
                  </a:lnTo>
                  <a:lnTo>
                    <a:pt x="2453657" y="7645"/>
                  </a:lnTo>
                  <a:lnTo>
                    <a:pt x="241579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/>
            <p:cNvSpPr/>
            <p:nvPr/>
          </p:nvSpPr>
          <p:spPr>
            <a:xfrm>
              <a:off x="3340608" y="3893820"/>
              <a:ext cx="2513330" cy="868680"/>
            </a:xfrm>
            <a:custGeom>
              <a:avLst/>
              <a:gdLst/>
              <a:ahLst/>
              <a:cxnLst/>
              <a:rect l="l" t="t" r="r" b="b"/>
              <a:pathLst>
                <a:path w="2513329" h="868679">
                  <a:moveTo>
                    <a:pt x="2415793" y="0"/>
                  </a:moveTo>
                  <a:lnTo>
                    <a:pt x="97281" y="0"/>
                  </a:lnTo>
                  <a:lnTo>
                    <a:pt x="59418" y="7645"/>
                  </a:lnTo>
                  <a:lnTo>
                    <a:pt x="28495" y="28495"/>
                  </a:lnTo>
                  <a:lnTo>
                    <a:pt x="7645" y="59418"/>
                  </a:lnTo>
                  <a:lnTo>
                    <a:pt x="0" y="97281"/>
                  </a:lnTo>
                  <a:lnTo>
                    <a:pt x="0" y="771397"/>
                  </a:lnTo>
                  <a:lnTo>
                    <a:pt x="7645" y="809261"/>
                  </a:lnTo>
                  <a:lnTo>
                    <a:pt x="28495" y="840184"/>
                  </a:lnTo>
                  <a:lnTo>
                    <a:pt x="59418" y="861034"/>
                  </a:lnTo>
                  <a:lnTo>
                    <a:pt x="97281" y="868679"/>
                  </a:lnTo>
                  <a:lnTo>
                    <a:pt x="2415793" y="868679"/>
                  </a:lnTo>
                  <a:lnTo>
                    <a:pt x="2453657" y="861034"/>
                  </a:lnTo>
                  <a:lnTo>
                    <a:pt x="2484580" y="840184"/>
                  </a:lnTo>
                  <a:lnTo>
                    <a:pt x="2505430" y="809261"/>
                  </a:lnTo>
                  <a:lnTo>
                    <a:pt x="2513076" y="771397"/>
                  </a:lnTo>
                  <a:lnTo>
                    <a:pt x="2513076" y="97281"/>
                  </a:lnTo>
                  <a:lnTo>
                    <a:pt x="2505430" y="59418"/>
                  </a:lnTo>
                  <a:lnTo>
                    <a:pt x="2484580" y="28495"/>
                  </a:lnTo>
                  <a:lnTo>
                    <a:pt x="2453657" y="7645"/>
                  </a:lnTo>
                  <a:lnTo>
                    <a:pt x="241579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0"/>
          <p:cNvSpPr/>
          <p:nvPr/>
        </p:nvSpPr>
        <p:spPr>
          <a:xfrm>
            <a:off x="7547132" y="5284826"/>
            <a:ext cx="2513330" cy="868680"/>
          </a:xfrm>
          <a:custGeom>
            <a:avLst/>
            <a:gdLst/>
            <a:ahLst/>
            <a:cxnLst/>
            <a:rect l="l" t="t" r="r" b="b"/>
            <a:pathLst>
              <a:path w="2513329" h="868679">
                <a:moveTo>
                  <a:pt x="2415793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1"/>
                </a:lnTo>
                <a:lnTo>
                  <a:pt x="0" y="771397"/>
                </a:lnTo>
                <a:lnTo>
                  <a:pt x="7645" y="809261"/>
                </a:lnTo>
                <a:lnTo>
                  <a:pt x="28495" y="840184"/>
                </a:lnTo>
                <a:lnTo>
                  <a:pt x="59418" y="861034"/>
                </a:lnTo>
                <a:lnTo>
                  <a:pt x="97281" y="868679"/>
                </a:lnTo>
                <a:lnTo>
                  <a:pt x="2415793" y="868679"/>
                </a:lnTo>
                <a:lnTo>
                  <a:pt x="2453657" y="861034"/>
                </a:lnTo>
                <a:lnTo>
                  <a:pt x="2484580" y="840184"/>
                </a:lnTo>
                <a:lnTo>
                  <a:pt x="2505430" y="809261"/>
                </a:lnTo>
                <a:lnTo>
                  <a:pt x="2513076" y="771397"/>
                </a:lnTo>
                <a:lnTo>
                  <a:pt x="2513076" y="97281"/>
                </a:lnTo>
                <a:lnTo>
                  <a:pt x="2505430" y="59418"/>
                </a:lnTo>
                <a:lnTo>
                  <a:pt x="2484580" y="28495"/>
                </a:lnTo>
                <a:lnTo>
                  <a:pt x="2453657" y="7645"/>
                </a:lnTo>
                <a:lnTo>
                  <a:pt x="241579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 txBox="1"/>
          <p:nvPr/>
        </p:nvSpPr>
        <p:spPr>
          <a:xfrm>
            <a:off x="2392988" y="5497310"/>
            <a:ext cx="159829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FFFFFF"/>
                </a:solidFill>
                <a:latin typeface="Arial"/>
                <a:cs typeface="Arial"/>
              </a:rPr>
              <a:t>У лиц старше 65 </a:t>
            </a:r>
            <a:r>
              <a:rPr lang="ru-RU" sz="1400" b="1" dirty="0" smtClean="0">
                <a:solidFill>
                  <a:srgbClr val="FFFFFF"/>
                </a:solidFill>
                <a:latin typeface="Arial"/>
                <a:cs typeface="Arial"/>
              </a:rPr>
              <a:t>лет -  </a:t>
            </a:r>
            <a:r>
              <a:rPr lang="ru-RU" sz="1400" b="1" dirty="0">
                <a:solidFill>
                  <a:srgbClr val="FFFFFF"/>
                </a:solidFill>
                <a:latin typeface="Arial"/>
                <a:cs typeface="Arial"/>
              </a:rPr>
              <a:t>10-30%</a:t>
            </a:r>
          </a:p>
        </p:txBody>
      </p:sp>
      <p:sp>
        <p:nvSpPr>
          <p:cNvPr id="26" name="object 19"/>
          <p:cNvSpPr txBox="1"/>
          <p:nvPr/>
        </p:nvSpPr>
        <p:spPr>
          <a:xfrm>
            <a:off x="4999163" y="5352261"/>
            <a:ext cx="2230247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80" dirty="0">
                <a:solidFill>
                  <a:srgbClr val="FFFFFF"/>
                </a:solidFill>
                <a:latin typeface="Arial"/>
                <a:cs typeface="Arial"/>
              </a:rPr>
              <a:t>У больных в реанимационных отделениях – 50-60%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30" name="object 19"/>
          <p:cNvSpPr txBox="1"/>
          <p:nvPr/>
        </p:nvSpPr>
        <p:spPr>
          <a:xfrm>
            <a:off x="7688673" y="5483323"/>
            <a:ext cx="223024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80" dirty="0" smtClean="0">
                <a:solidFill>
                  <a:srgbClr val="FFFFFF"/>
                </a:solidFill>
                <a:latin typeface="Arial"/>
                <a:cs typeface="Arial"/>
              </a:rPr>
              <a:t>У госпитализированных </a:t>
            </a:r>
            <a:r>
              <a:rPr lang="ru-RU" sz="1400" b="1" spc="-80" dirty="0">
                <a:solidFill>
                  <a:srgbClr val="FFFFFF"/>
                </a:solidFill>
                <a:latin typeface="Arial"/>
                <a:cs typeface="Arial"/>
              </a:rPr>
              <a:t>больных от 10% до 20</a:t>
            </a:r>
            <a:r>
              <a:rPr lang="ru-RU" sz="1400" b="1" spc="-80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lang="ru-RU" sz="1400" b="1" spc="-8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6034088" y="3844354"/>
            <a:ext cx="11617" cy="527926"/>
          </a:xfrm>
          <a:prstGeom prst="line">
            <a:avLst/>
          </a:prstGeom>
          <a:ln w="57150">
            <a:solidFill>
              <a:srgbClr val="94B3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4"/>
          <p:cNvSpPr/>
          <p:nvPr/>
        </p:nvSpPr>
        <p:spPr>
          <a:xfrm>
            <a:off x="3099940" y="3355899"/>
            <a:ext cx="5918200" cy="835660"/>
          </a:xfrm>
          <a:custGeom>
            <a:avLst/>
            <a:gdLst/>
            <a:ahLst/>
            <a:cxnLst/>
            <a:rect l="l" t="t" r="r" b="b"/>
            <a:pathLst>
              <a:path w="5918200" h="835660">
                <a:moveTo>
                  <a:pt x="5778500" y="0"/>
                </a:moveTo>
                <a:lnTo>
                  <a:pt x="139192" y="0"/>
                </a:lnTo>
                <a:lnTo>
                  <a:pt x="95211" y="7099"/>
                </a:lnTo>
                <a:lnTo>
                  <a:pt x="57003" y="26867"/>
                </a:lnTo>
                <a:lnTo>
                  <a:pt x="26867" y="57003"/>
                </a:lnTo>
                <a:lnTo>
                  <a:pt x="7099" y="95211"/>
                </a:lnTo>
                <a:lnTo>
                  <a:pt x="0" y="139192"/>
                </a:lnTo>
                <a:lnTo>
                  <a:pt x="0" y="695960"/>
                </a:lnTo>
                <a:lnTo>
                  <a:pt x="7099" y="739940"/>
                </a:lnTo>
                <a:lnTo>
                  <a:pt x="26867" y="778148"/>
                </a:lnTo>
                <a:lnTo>
                  <a:pt x="57003" y="808284"/>
                </a:lnTo>
                <a:lnTo>
                  <a:pt x="95211" y="828052"/>
                </a:lnTo>
                <a:lnTo>
                  <a:pt x="139192" y="835152"/>
                </a:lnTo>
                <a:lnTo>
                  <a:pt x="5778500" y="835152"/>
                </a:lnTo>
                <a:lnTo>
                  <a:pt x="5822480" y="828052"/>
                </a:lnTo>
                <a:lnTo>
                  <a:pt x="5860688" y="808284"/>
                </a:lnTo>
                <a:lnTo>
                  <a:pt x="5890824" y="778148"/>
                </a:lnTo>
                <a:lnTo>
                  <a:pt x="5910592" y="739940"/>
                </a:lnTo>
                <a:lnTo>
                  <a:pt x="5917692" y="695960"/>
                </a:lnTo>
                <a:lnTo>
                  <a:pt x="5917692" y="139192"/>
                </a:lnTo>
                <a:lnTo>
                  <a:pt x="5910592" y="95211"/>
                </a:lnTo>
                <a:lnTo>
                  <a:pt x="5890824" y="57003"/>
                </a:lnTo>
                <a:lnTo>
                  <a:pt x="5860688" y="26867"/>
                </a:lnTo>
                <a:lnTo>
                  <a:pt x="5822480" y="7099"/>
                </a:lnTo>
                <a:lnTo>
                  <a:pt x="5778500" y="0"/>
                </a:lnTo>
                <a:close/>
              </a:path>
            </a:pathLst>
          </a:custGeom>
          <a:solidFill>
            <a:srgbClr val="A7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5"/>
          <p:cNvSpPr txBox="1"/>
          <p:nvPr/>
        </p:nvSpPr>
        <p:spPr>
          <a:xfrm>
            <a:off x="3737480" y="3656376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Летальность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0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1087" cy="6858000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1518030" y="234853"/>
            <a:ext cx="10069975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kern="0" spc="-10" dirty="0" smtClean="0">
                <a:solidFill>
                  <a:srgbClr val="000000"/>
                </a:solidFill>
              </a:rPr>
              <a:t>Протокол внедрения клинических </a:t>
            </a:r>
          </a:p>
          <a:p>
            <a:pPr lvl="0">
              <a:spcBef>
                <a:spcPts val="95"/>
              </a:spcBef>
            </a:pPr>
            <a:r>
              <a:rPr lang="ru-RU" kern="0" spc="-10" dirty="0" smtClean="0">
                <a:solidFill>
                  <a:srgbClr val="000000"/>
                </a:solidFill>
              </a:rPr>
              <a:t>рекомендаций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7901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46" y="-6927"/>
            <a:ext cx="12191999" cy="6857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24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" y="64008"/>
            <a:ext cx="1400025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444269" y="638416"/>
            <a:ext cx="7414219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kern="0" spc="-10" dirty="0">
                <a:solidFill>
                  <a:srgbClr val="000000"/>
                </a:solidFill>
              </a:rPr>
              <a:t>Классификация пневмоний в соответствии </a:t>
            </a:r>
            <a:endParaRPr lang="ru-RU" kern="0" spc="-10" dirty="0" smtClean="0">
              <a:solidFill>
                <a:srgbClr val="000000"/>
              </a:solidFill>
            </a:endParaRPr>
          </a:p>
          <a:p>
            <a:pPr lvl="0">
              <a:spcBef>
                <a:spcPts val="95"/>
              </a:spcBef>
            </a:pPr>
            <a:r>
              <a:rPr lang="ru-RU" kern="0" spc="-10" dirty="0" smtClean="0">
                <a:solidFill>
                  <a:srgbClr val="000000"/>
                </a:solidFill>
              </a:rPr>
              <a:t>с </a:t>
            </a:r>
            <a:r>
              <a:rPr lang="ru-RU" kern="0" spc="-10" dirty="0">
                <a:solidFill>
                  <a:srgbClr val="000000"/>
                </a:solidFill>
              </a:rPr>
              <a:t>международной классификацией болезней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502652" y="1492193"/>
            <a:ext cx="9806521" cy="4460437"/>
          </a:xfrm>
          <a:custGeom>
            <a:avLst/>
            <a:gdLst/>
            <a:ahLst/>
            <a:cxnLst/>
            <a:rect l="l" t="t" r="r" b="b"/>
            <a:pathLst>
              <a:path w="6490970" h="4893945">
                <a:moveTo>
                  <a:pt x="6490716" y="0"/>
                </a:moveTo>
                <a:lnTo>
                  <a:pt x="0" y="0"/>
                </a:lnTo>
                <a:lnTo>
                  <a:pt x="0" y="4893564"/>
                </a:lnTo>
                <a:lnTo>
                  <a:pt x="6490716" y="4893564"/>
                </a:lnTo>
                <a:lnTo>
                  <a:pt x="6490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180000">
              <a:spcBef>
                <a:spcPts val="50"/>
              </a:spcBef>
            </a:pPr>
            <a:endParaRPr lang="ru-RU" dirty="0" smtClean="0">
              <a:latin typeface="Sitka Small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5533" y="2160390"/>
            <a:ext cx="96936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 13 </a:t>
            </a:r>
            <a:r>
              <a:rPr lang="ru-RU" dirty="0">
                <a:latin typeface="Sitka Small" panose="02000505000000020004" pitchFamily="2" charset="0"/>
              </a:rPr>
              <a:t>Пневмония вызванная </a:t>
            </a:r>
            <a:r>
              <a:rPr lang="en-US" dirty="0" err="1">
                <a:latin typeface="Sitka Small" panose="02000505000000020004" pitchFamily="2" charset="0"/>
              </a:rPr>
              <a:t>Str</a:t>
            </a:r>
            <a:r>
              <a:rPr lang="ru-RU" dirty="0">
                <a:latin typeface="Sitka Small" panose="02000505000000020004" pitchFamily="2" charset="0"/>
              </a:rPr>
              <a:t>е</a:t>
            </a:r>
            <a:r>
              <a:rPr lang="en-US" dirty="0" err="1">
                <a:latin typeface="Sitka Small" panose="02000505000000020004" pitchFamily="2" charset="0"/>
              </a:rPr>
              <a:t>ptococcus</a:t>
            </a:r>
            <a:r>
              <a:rPr lang="en-US" dirty="0">
                <a:latin typeface="Sitka Small" panose="02000505000000020004" pitchFamily="2" charset="0"/>
              </a:rPr>
              <a:t> </a:t>
            </a:r>
            <a:r>
              <a:rPr lang="en-US" dirty="0" err="1">
                <a:latin typeface="Sitka Small" panose="02000505000000020004" pitchFamily="2" charset="0"/>
              </a:rPr>
              <a:t>pneumoniae</a:t>
            </a:r>
            <a:r>
              <a:rPr lang="en-US" dirty="0">
                <a:latin typeface="Sitka Small" panose="02000505000000020004" pitchFamily="2" charset="0"/>
              </a:rPr>
              <a:t> ( 20-60%)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J14 </a:t>
            </a:r>
            <a:r>
              <a:rPr lang="ru-RU" dirty="0">
                <a:latin typeface="Sitka Small" panose="02000505000000020004" pitchFamily="2" charset="0"/>
              </a:rPr>
              <a:t>Пневмония вызванная </a:t>
            </a:r>
            <a:r>
              <a:rPr lang="en-US" dirty="0" err="1">
                <a:latin typeface="Sitka Small" panose="02000505000000020004" pitchFamily="2" charset="0"/>
              </a:rPr>
              <a:t>Haemophilus</a:t>
            </a:r>
            <a:r>
              <a:rPr lang="en-US" dirty="0">
                <a:latin typeface="Sitka Small" panose="02000505000000020004" pitchFamily="2" charset="0"/>
              </a:rPr>
              <a:t> </a:t>
            </a:r>
            <a:r>
              <a:rPr lang="en-US" dirty="0" err="1">
                <a:latin typeface="Sitka Small" panose="02000505000000020004" pitchFamily="2" charset="0"/>
              </a:rPr>
              <a:t>influenzae</a:t>
            </a:r>
            <a:r>
              <a:rPr lang="en-US" dirty="0">
                <a:latin typeface="Sitka Small" panose="02000505000000020004" pitchFamily="2" charset="0"/>
              </a:rPr>
              <a:t> (3-10%)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 15.0 </a:t>
            </a:r>
            <a:r>
              <a:rPr lang="ru-RU" dirty="0">
                <a:latin typeface="Sitka Small" panose="02000505000000020004" pitchFamily="2" charset="0"/>
              </a:rPr>
              <a:t>Бактериальная пневмония вызванная </a:t>
            </a:r>
            <a:r>
              <a:rPr lang="en-US" dirty="0" err="1">
                <a:latin typeface="Sitka Small" panose="02000505000000020004" pitchFamily="2" charset="0"/>
              </a:rPr>
              <a:t>Klebsiella</a:t>
            </a:r>
            <a:r>
              <a:rPr lang="en-US" dirty="0">
                <a:latin typeface="Sitka Small" panose="02000505000000020004" pitchFamily="2" charset="0"/>
              </a:rPr>
              <a:t> </a:t>
            </a:r>
            <a:r>
              <a:rPr lang="en-US" dirty="0" err="1">
                <a:latin typeface="Sitka Small" panose="02000505000000020004" pitchFamily="2" charset="0"/>
              </a:rPr>
              <a:t>pneumoniae</a:t>
            </a:r>
            <a:r>
              <a:rPr lang="en-US" dirty="0">
                <a:latin typeface="Sitka Small" panose="02000505000000020004" pitchFamily="2" charset="0"/>
              </a:rPr>
              <a:t> (11,5%)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J15.1 </a:t>
            </a:r>
            <a:r>
              <a:rPr lang="ru-RU" dirty="0">
                <a:latin typeface="Sitka Small" panose="02000505000000020004" pitchFamily="2" charset="0"/>
              </a:rPr>
              <a:t>Пневмония вызванная </a:t>
            </a:r>
            <a:r>
              <a:rPr lang="en-US" dirty="0">
                <a:latin typeface="Sitka Small" panose="02000505000000020004" pitchFamily="2" charset="0"/>
              </a:rPr>
              <a:t>Pseudomonas </a:t>
            </a:r>
            <a:r>
              <a:rPr lang="en-US" dirty="0" err="1">
                <a:latin typeface="Sitka Small" panose="02000505000000020004" pitchFamily="2" charset="0"/>
              </a:rPr>
              <a:t>spp</a:t>
            </a:r>
            <a:r>
              <a:rPr lang="en-US" dirty="0">
                <a:latin typeface="Sitka Small" panose="02000505000000020004" pitchFamily="2" charset="0"/>
              </a:rPr>
              <a:t> (17%)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J15.2 </a:t>
            </a:r>
            <a:r>
              <a:rPr lang="ru-RU" dirty="0">
                <a:latin typeface="Sitka Small" panose="02000505000000020004" pitchFamily="2" charset="0"/>
              </a:rPr>
              <a:t>Пневмония вызванная </a:t>
            </a:r>
            <a:r>
              <a:rPr lang="en-US" dirty="0" err="1">
                <a:latin typeface="Sitka Small" panose="02000505000000020004" pitchFamily="2" charset="0"/>
              </a:rPr>
              <a:t>Staphylococus</a:t>
            </a:r>
            <a:r>
              <a:rPr lang="en-US" dirty="0">
                <a:latin typeface="Sitka Small" panose="02000505000000020004" pitchFamily="2" charset="0"/>
              </a:rPr>
              <a:t> </a:t>
            </a:r>
            <a:r>
              <a:rPr lang="en-US" dirty="0" err="1">
                <a:latin typeface="Sitka Small" panose="02000505000000020004" pitchFamily="2" charset="0"/>
              </a:rPr>
              <a:t>spp</a:t>
            </a:r>
            <a:r>
              <a:rPr lang="en-US" dirty="0">
                <a:latin typeface="Sitka Small" panose="02000505000000020004" pitchFamily="2" charset="0"/>
              </a:rPr>
              <a:t> (3-5%)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J15.5 </a:t>
            </a:r>
            <a:r>
              <a:rPr lang="ru-RU" dirty="0">
                <a:latin typeface="Sitka Small" panose="02000505000000020004" pitchFamily="2" charset="0"/>
              </a:rPr>
              <a:t>Пневмония вызванная </a:t>
            </a:r>
            <a:r>
              <a:rPr lang="en-US" dirty="0">
                <a:latin typeface="Sitka Small" panose="02000505000000020004" pitchFamily="2" charset="0"/>
              </a:rPr>
              <a:t>Escherichia </a:t>
            </a:r>
            <a:r>
              <a:rPr lang="en-US" dirty="0" err="1">
                <a:latin typeface="Sitka Small" panose="02000505000000020004" pitchFamily="2" charset="0"/>
              </a:rPr>
              <a:t>colli</a:t>
            </a:r>
            <a:r>
              <a:rPr lang="en-US" dirty="0">
                <a:latin typeface="Sitka Small" panose="02000505000000020004" pitchFamily="2" charset="0"/>
              </a:rPr>
              <a:t>  (6.5%)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J16.0 </a:t>
            </a:r>
            <a:r>
              <a:rPr lang="ru-RU" dirty="0">
                <a:latin typeface="Sitka Small" panose="02000505000000020004" pitchFamily="2" charset="0"/>
              </a:rPr>
              <a:t>Пневмония вызванная </a:t>
            </a:r>
            <a:r>
              <a:rPr lang="en-US" dirty="0">
                <a:latin typeface="Sitka Small" panose="02000505000000020004" pitchFamily="2" charset="0"/>
              </a:rPr>
              <a:t>Chlamydia </a:t>
            </a:r>
            <a:r>
              <a:rPr lang="en-US" dirty="0" err="1">
                <a:latin typeface="Sitka Small" panose="02000505000000020004" pitchFamily="2" charset="0"/>
              </a:rPr>
              <a:t>spp</a:t>
            </a:r>
            <a:r>
              <a:rPr lang="en-US" dirty="0">
                <a:latin typeface="Sitka Small" panose="02000505000000020004" pitchFamily="2" charset="0"/>
              </a:rPr>
              <a:t> (4-6%)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B59 </a:t>
            </a:r>
            <a:r>
              <a:rPr lang="ru-RU" dirty="0">
                <a:latin typeface="Sitka Small" panose="02000505000000020004" pitchFamily="2" charset="0"/>
              </a:rPr>
              <a:t>Пневмония  вызванная пневмоцистой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J17.2 </a:t>
            </a:r>
            <a:r>
              <a:rPr lang="ru-RU" dirty="0">
                <a:latin typeface="Sitka Small" panose="02000505000000020004" pitchFamily="2" charset="0"/>
              </a:rPr>
              <a:t>Пневмония при микозах</a:t>
            </a:r>
          </a:p>
          <a:p>
            <a:pPr marL="285750" indent="-285750">
              <a:buClr>
                <a:srgbClr val="A7353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Sitka Small" panose="02000505000000020004" pitchFamily="2" charset="0"/>
              </a:rPr>
              <a:t>J18 </a:t>
            </a:r>
            <a:r>
              <a:rPr lang="ru-RU" dirty="0">
                <a:latin typeface="Sitka Small" panose="02000505000000020004" pitchFamily="2" charset="0"/>
              </a:rPr>
              <a:t>Пневмония без уточнения возбудителя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793" y="3086670"/>
            <a:ext cx="3602743" cy="3602743"/>
          </a:xfrm>
        </p:spPr>
      </p:pic>
    </p:spTree>
    <p:extLst>
      <p:ext uri="{BB962C8B-B14F-4D97-AF65-F5344CB8AC3E}">
        <p14:creationId xmlns:p14="http://schemas.microsoft.com/office/powerpoint/2010/main" val="25870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-20908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98154" y="613877"/>
            <a:ext cx="581821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Внебольничная пневмония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26" name="Picture 2" descr="https://cdn3.vectorstock.com/i/1000x1000/57/42/icon-of-lung-disease-bacteria-vector-184957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"/>
          <a:stretch/>
        </p:blipFill>
        <p:spPr bwMode="auto">
          <a:xfrm rot="2188720">
            <a:off x="-1544276" y="2441772"/>
            <a:ext cx="3977513" cy="45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object 13"/>
          <p:cNvGrpSpPr/>
          <p:nvPr/>
        </p:nvGrpSpPr>
        <p:grpSpPr>
          <a:xfrm>
            <a:off x="1771307" y="1691731"/>
            <a:ext cx="10421836" cy="5207289"/>
            <a:chOff x="4651247" y="1575815"/>
            <a:chExt cx="7541895" cy="5323205"/>
          </a:xfrm>
        </p:grpSpPr>
        <p:sp>
          <p:nvSpPr>
            <p:cNvPr id="7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388507" y="2008528"/>
            <a:ext cx="98034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Sitka Small" panose="02000505000000020004" pitchFamily="2" charset="0"/>
              </a:rPr>
              <a:t>Острое заболевание, возникающее во внебольничных условиях – то есть вне стационаре или позднее 4 недель после выписке из него, или диагностированное в первые 48 ч от момента госпитализации, или </a:t>
            </a:r>
            <a:r>
              <a:rPr lang="ru-RU" sz="2200" dirty="0" err="1" smtClean="0">
                <a:latin typeface="Sitka Small" panose="02000505000000020004" pitchFamily="2" charset="0"/>
              </a:rPr>
              <a:t>развившееся</a:t>
            </a:r>
            <a:r>
              <a:rPr lang="ru-RU" sz="2200" dirty="0" smtClean="0">
                <a:latin typeface="Sitka Small" panose="02000505000000020004" pitchFamily="2" charset="0"/>
              </a:rPr>
              <a:t> </a:t>
            </a:r>
            <a:r>
              <a:rPr lang="ru-RU" sz="2200" dirty="0">
                <a:latin typeface="Sitka Small" panose="02000505000000020004" pitchFamily="2" charset="0"/>
              </a:rPr>
              <a:t>у пациента, не находящихся в домах сестринского ухода/отделениях длительного медицинского наблюдения&gt; 14 суток,- сопровождающиеся симптомами инфекции  нижних отделов дыхательных путей (лихорадка, кашель, выделение мокроты, возможно гнойной, боль в грудной клетке, одышка) и рентгенологическими признаками «свежих» очагово-инфильтративных изменений в легких при отсутствии очевидной диагностической альтернативы.</a:t>
            </a:r>
          </a:p>
        </p:txBody>
      </p:sp>
    </p:spTree>
    <p:extLst>
      <p:ext uri="{BB962C8B-B14F-4D97-AF65-F5344CB8AC3E}">
        <p14:creationId xmlns:p14="http://schemas.microsoft.com/office/powerpoint/2010/main" val="40305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-20908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98154" y="613877"/>
            <a:ext cx="581821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 algn="ctr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Внебольничная пневмония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2" name="Picture 2" descr="https://cdn3.vectorstock.com/i/1000x1000/57/42/icon-of-lung-disease-bacteria-vector-184957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"/>
          <a:stretch/>
        </p:blipFill>
        <p:spPr bwMode="auto">
          <a:xfrm rot="2188720">
            <a:off x="-1544276" y="2441772"/>
            <a:ext cx="3977513" cy="45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object 13"/>
          <p:cNvGrpSpPr/>
          <p:nvPr/>
        </p:nvGrpSpPr>
        <p:grpSpPr>
          <a:xfrm>
            <a:off x="1771307" y="1691731"/>
            <a:ext cx="10421836" cy="5207289"/>
            <a:chOff x="4651247" y="1575815"/>
            <a:chExt cx="7541895" cy="5323205"/>
          </a:xfrm>
        </p:grpSpPr>
        <p:sp>
          <p:nvSpPr>
            <p:cNvPr id="7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388507" y="1879329"/>
            <a:ext cx="98034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Sitka Small" panose="02000505000000020004" pitchFamily="2" charset="0"/>
              </a:rPr>
              <a:t>I Типичная (у пациентов с отсутствием выраженных нарушений иммунитета</a:t>
            </a:r>
            <a:r>
              <a:rPr lang="ru-RU" sz="2200" dirty="0" smtClean="0">
                <a:latin typeface="Sitka Small" panose="02000505000000020004" pitchFamily="2" charset="0"/>
              </a:rPr>
              <a:t>);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endParaRPr lang="en-US" sz="2200" dirty="0" smtClean="0">
              <a:latin typeface="Sitka Small" panose="02000505000000020004" pitchFamily="2" charset="0"/>
            </a:endParaRPr>
          </a:p>
          <a:p>
            <a:r>
              <a:rPr lang="ru-RU" sz="2200" dirty="0" smtClean="0">
                <a:latin typeface="Sitka Small" panose="02000505000000020004" pitchFamily="2" charset="0"/>
              </a:rPr>
              <a:t>- </a:t>
            </a:r>
            <a:r>
              <a:rPr lang="en-US" sz="2200" dirty="0" smtClean="0">
                <a:latin typeface="Sitka Small" panose="02000505000000020004" pitchFamily="2" charset="0"/>
              </a:rPr>
              <a:t> </a:t>
            </a:r>
            <a:r>
              <a:rPr lang="ru-RU" sz="2200" dirty="0" smtClean="0">
                <a:latin typeface="Sitka Small" panose="02000505000000020004" pitchFamily="2" charset="0"/>
              </a:rPr>
              <a:t>бактериальная</a:t>
            </a:r>
            <a:r>
              <a:rPr lang="ru-RU" sz="2200" dirty="0">
                <a:latin typeface="Sitka Small" panose="02000505000000020004" pitchFamily="2" charset="0"/>
              </a:rPr>
              <a:t>; 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Sitka Small" panose="02000505000000020004" pitchFamily="2" charset="0"/>
              </a:rPr>
              <a:t>вирусная;</a:t>
            </a:r>
            <a:endParaRPr lang="en-US" sz="2200" dirty="0">
              <a:latin typeface="Sitka Small" panose="02000505000000020004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Sitka Small" panose="02000505000000020004" pitchFamily="2" charset="0"/>
              </a:rPr>
              <a:t>грибковая</a:t>
            </a:r>
            <a:r>
              <a:rPr lang="ru-RU" sz="2200" dirty="0">
                <a:latin typeface="Sitka Small" panose="02000505000000020004" pitchFamily="2" charset="0"/>
              </a:rPr>
              <a:t>; 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err="1" smtClean="0">
                <a:latin typeface="Sitka Small" panose="02000505000000020004" pitchFamily="2" charset="0"/>
              </a:rPr>
              <a:t>микобактериальная</a:t>
            </a:r>
            <a:r>
              <a:rPr lang="ru-RU" sz="2200" dirty="0">
                <a:latin typeface="Sitka Small" panose="02000505000000020004" pitchFamily="2" charset="0"/>
              </a:rPr>
              <a:t>; 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Sitka Small" panose="02000505000000020004" pitchFamily="2" charset="0"/>
              </a:rPr>
              <a:t>паразитарная;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endParaRPr lang="ru-RU" sz="2200" dirty="0">
              <a:latin typeface="Sitka Small" panose="02000505000000020004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Sitka Small" panose="02000505000000020004" pitchFamily="2" charset="0"/>
              </a:rPr>
              <a:t>II  У пациентов с выраженным нарушением иммунитета :</a:t>
            </a:r>
          </a:p>
          <a:p>
            <a:r>
              <a:rPr lang="en-US" sz="2200" dirty="0" smtClean="0">
                <a:latin typeface="Sitka Small" panose="02000505000000020004" pitchFamily="2" charset="0"/>
              </a:rPr>
              <a:t>-   </a:t>
            </a:r>
            <a:r>
              <a:rPr lang="ru-RU" sz="2200" dirty="0" smtClean="0">
                <a:latin typeface="Sitka Small" panose="02000505000000020004" pitchFamily="2" charset="0"/>
              </a:rPr>
              <a:t>синдром </a:t>
            </a:r>
            <a:r>
              <a:rPr lang="ru-RU" sz="2200" dirty="0">
                <a:latin typeface="Sitka Small" panose="02000505000000020004" pitchFamily="2" charset="0"/>
              </a:rPr>
              <a:t>приобретенного иммунодефицита (СПИД); 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Sitka Small" panose="02000505000000020004" pitchFamily="2" charset="0"/>
              </a:rPr>
              <a:t>прочие </a:t>
            </a:r>
            <a:r>
              <a:rPr lang="ru-RU" sz="2200" dirty="0">
                <a:latin typeface="Sitka Small" panose="02000505000000020004" pitchFamily="2" charset="0"/>
              </a:rPr>
              <a:t>заболевания /патологические  </a:t>
            </a:r>
            <a:r>
              <a:rPr lang="ru-RU" sz="2200" dirty="0" smtClean="0">
                <a:latin typeface="Sitka Small" panose="02000505000000020004" pitchFamily="2" charset="0"/>
              </a:rPr>
              <a:t>состояния</a:t>
            </a:r>
            <a:endParaRPr lang="en-US" sz="2200" dirty="0" smtClean="0">
              <a:latin typeface="Sitka Small" panose="02000505000000020004" pitchFamily="2" charset="0"/>
            </a:endParaRPr>
          </a:p>
          <a:p>
            <a:pPr marL="342900" indent="-342900">
              <a:buFontTx/>
              <a:buChar char="-"/>
            </a:pPr>
            <a:endParaRPr lang="ru-RU" sz="2200" dirty="0">
              <a:latin typeface="Sitka Small" panose="02000505000000020004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Sitka Small" panose="02000505000000020004" pitchFamily="2" charset="0"/>
              </a:rPr>
              <a:t>III Аспирационная пневмония/абсцесс легкого</a:t>
            </a:r>
          </a:p>
        </p:txBody>
      </p:sp>
    </p:spTree>
    <p:extLst>
      <p:ext uri="{BB962C8B-B14F-4D97-AF65-F5344CB8AC3E}">
        <p14:creationId xmlns:p14="http://schemas.microsoft.com/office/powerpoint/2010/main" val="36929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0"/>
            <a:ext cx="12192000" cy="6878908"/>
          </a:xfrm>
        </p:spPr>
      </p:pic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569" y="1083495"/>
            <a:ext cx="11312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Нозокомиальная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развивающаяся через 48 и более часов после госпитализации (при условии отсутствия какой либо инфекции в инкубационном периоде на момент поступления  больного 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стационар).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ранняя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в первые 5 дней;</a:t>
            </a:r>
            <a:r>
              <a:rPr lang="ru-RU" sz="2400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A7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поздняя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не ранее 6 дня – более высокий риск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полирезистентных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возбудителей и менее благоприятный прогноз</a:t>
            </a:r>
          </a:p>
        </p:txBody>
      </p:sp>
      <p:sp>
        <p:nvSpPr>
          <p:cNvPr id="6" name="object 9"/>
          <p:cNvSpPr/>
          <p:nvPr/>
        </p:nvSpPr>
        <p:spPr>
          <a:xfrm>
            <a:off x="650487" y="1197864"/>
            <a:ext cx="45719" cy="2018008"/>
          </a:xfrm>
          <a:custGeom>
            <a:avLst/>
            <a:gdLst/>
            <a:ahLst/>
            <a:cxnLst/>
            <a:rect l="l" t="t" r="r" b="b"/>
            <a:pathLst>
              <a:path w="56514" h="1114425">
                <a:moveTo>
                  <a:pt x="56387" y="0"/>
                </a:moveTo>
                <a:lnTo>
                  <a:pt x="0" y="0"/>
                </a:lnTo>
                <a:lnTo>
                  <a:pt x="0" y="1114044"/>
                </a:lnTo>
                <a:lnTo>
                  <a:pt x="56387" y="1114044"/>
                </a:lnTo>
                <a:lnTo>
                  <a:pt x="5638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650487" y="3707019"/>
            <a:ext cx="50256" cy="2680742"/>
          </a:xfrm>
          <a:custGeom>
            <a:avLst/>
            <a:gdLst/>
            <a:ahLst/>
            <a:cxnLst/>
            <a:rect l="l" t="t" r="r" b="b"/>
            <a:pathLst>
              <a:path w="56514" h="1112520">
                <a:moveTo>
                  <a:pt x="56387" y="0"/>
                </a:moveTo>
                <a:lnTo>
                  <a:pt x="0" y="0"/>
                </a:lnTo>
                <a:lnTo>
                  <a:pt x="0" y="1112520"/>
                </a:lnTo>
                <a:lnTo>
                  <a:pt x="56387" y="1112520"/>
                </a:lnTo>
                <a:lnTo>
                  <a:pt x="56387" y="0"/>
                </a:lnTo>
                <a:close/>
              </a:path>
            </a:pathLst>
          </a:custGeom>
          <a:solidFill>
            <a:srgbClr val="A7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810306" y="3893228"/>
            <a:ext cx="11312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I Собственно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нозокомиальная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пневмония;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Вентиляторассоциированая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пневмония;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III Нозокомиальная пневмония у пациентов  с выраженными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нарушениями иммунитета: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реципиентов донорских органов 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пациентов , получающих цитостатическую терапию.</a:t>
            </a:r>
          </a:p>
        </p:txBody>
      </p:sp>
    </p:spTree>
    <p:extLst>
      <p:ext uri="{BB962C8B-B14F-4D97-AF65-F5344CB8AC3E}">
        <p14:creationId xmlns:p14="http://schemas.microsoft.com/office/powerpoint/2010/main" val="38424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8"/>
            <a:ext cx="12192000" cy="6878908"/>
          </a:xfr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1651755" y="611607"/>
            <a:ext cx="945197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D9B31C"/>
                </a:solidFill>
                <a:latin typeface="Sitka Small"/>
                <a:ea typeface="+mj-ea"/>
                <a:cs typeface="Sitka Small"/>
              </a:defRPr>
            </a:lvl1pPr>
          </a:lstStyle>
          <a:p>
            <a:pPr lvl="0">
              <a:spcBef>
                <a:spcPts val="95"/>
              </a:spcBef>
            </a:pPr>
            <a:r>
              <a:rPr lang="ru-RU" sz="2800" kern="0" spc="-10" dirty="0">
                <a:solidFill>
                  <a:srgbClr val="000000"/>
                </a:solidFill>
              </a:rPr>
              <a:t>Пневмония, связанная с оказанием медицинской помощи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B31C"/>
              </a:solidFill>
              <a:effectLst/>
              <a:uLnTx/>
              <a:uFillTx/>
              <a:latin typeface="Sitka Small"/>
              <a:ea typeface="+mj-e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761673" y="2957468"/>
            <a:ext cx="46431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FFFFFF"/>
                </a:solidFill>
                <a:latin typeface="Arial"/>
                <a:cs typeface="Arial"/>
              </a:rPr>
              <a:t>Основные эндокринные патологии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496" y="1985477"/>
            <a:ext cx="10585178" cy="43338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I Пневмония у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лиц, пребывающих в домах  престарелых</a:t>
            </a:r>
          </a:p>
          <a:p>
            <a:pPr marL="355600" indent="-342900">
              <a:spcBef>
                <a:spcPts val="95"/>
              </a:spcBef>
              <a:buClr>
                <a:srgbClr val="A73535"/>
              </a:buClr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Прочие категории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пациентов: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860" indent="-343535">
              <a:lnSpc>
                <a:spcPct val="100000"/>
              </a:lnSpc>
              <a:buClr>
                <a:srgbClr val="A73535"/>
              </a:buClr>
              <a:buSzPct val="150000"/>
              <a:buFont typeface="Wingdings" panose="05000000000000000000" pitchFamily="2" charset="2"/>
              <a:buChar char="§"/>
              <a:tabLst>
                <a:tab pos="531495" algn="l"/>
              </a:tabLs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антибактериальная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терапия в предшествующие 3 месяца;</a:t>
            </a:r>
          </a:p>
          <a:p>
            <a:pPr marL="530860" indent="-343535">
              <a:lnSpc>
                <a:spcPct val="100000"/>
              </a:lnSpc>
              <a:buClr>
                <a:srgbClr val="A73535"/>
              </a:buClr>
              <a:buSzPct val="150000"/>
              <a:buFont typeface="Wingdings" panose="05000000000000000000" pitchFamily="2" charset="2"/>
              <a:buChar char="§"/>
              <a:tabLst>
                <a:tab pos="531495" algn="l"/>
              </a:tabLs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госпитализация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(по любому поводу) в течении &gt; 2 суток в предшествующие 90 дней;</a:t>
            </a:r>
          </a:p>
          <a:p>
            <a:pPr marL="530860" indent="-343535">
              <a:lnSpc>
                <a:spcPct val="100000"/>
              </a:lnSpc>
              <a:buClr>
                <a:srgbClr val="A73535"/>
              </a:buClr>
              <a:buSzPct val="150000"/>
              <a:buFont typeface="Wingdings" panose="05000000000000000000" pitchFamily="2" charset="2"/>
              <a:buChar char="§"/>
              <a:tabLst>
                <a:tab pos="531495" algn="l"/>
              </a:tabLs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пребывание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других  учреждений длительного ухода;</a:t>
            </a:r>
          </a:p>
          <a:p>
            <a:pPr marL="530860" indent="-343535">
              <a:lnSpc>
                <a:spcPct val="100000"/>
              </a:lnSpc>
              <a:buClr>
                <a:srgbClr val="A73535"/>
              </a:buClr>
              <a:buSzPct val="150000"/>
              <a:buFont typeface="Wingdings" panose="05000000000000000000" pitchFamily="2" charset="2"/>
              <a:buChar char="§"/>
              <a:tabLst>
                <a:tab pos="531495" algn="l"/>
              </a:tabLs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хронический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диализ в течение &gt; 30 суток;</a:t>
            </a:r>
          </a:p>
          <a:p>
            <a:pPr marL="530860" indent="-343535">
              <a:lnSpc>
                <a:spcPct val="100000"/>
              </a:lnSpc>
              <a:buClr>
                <a:srgbClr val="A73535"/>
              </a:buClr>
              <a:buSzPct val="150000"/>
              <a:buFont typeface="Wingdings" panose="05000000000000000000" pitchFamily="2" charset="2"/>
              <a:buChar char="§"/>
              <a:tabLst>
                <a:tab pos="531495" algn="l"/>
              </a:tabLs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обработка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раневой поверхности в домашних условиях</a:t>
            </a:r>
          </a:p>
          <a:p>
            <a:pPr marL="530860" indent="-343535">
              <a:lnSpc>
                <a:spcPct val="100000"/>
              </a:lnSpc>
              <a:buClr>
                <a:srgbClr val="A73535"/>
              </a:buClr>
              <a:buSzPct val="150000"/>
              <a:buFont typeface="Wingdings" panose="05000000000000000000" pitchFamily="2" charset="2"/>
              <a:buChar char="§"/>
              <a:tabLst>
                <a:tab pos="531495" algn="l"/>
              </a:tabLst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иммунодефицитные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состояние/заболевания.</a:t>
            </a:r>
          </a:p>
        </p:txBody>
      </p:sp>
      <p:grpSp>
        <p:nvGrpSpPr>
          <p:cNvPr id="8" name="object 13"/>
          <p:cNvGrpSpPr/>
          <p:nvPr/>
        </p:nvGrpSpPr>
        <p:grpSpPr>
          <a:xfrm>
            <a:off x="520861" y="1446834"/>
            <a:ext cx="11654880" cy="5411165"/>
            <a:chOff x="4651247" y="1575815"/>
            <a:chExt cx="7541895" cy="5323205"/>
          </a:xfrm>
        </p:grpSpPr>
        <p:sp>
          <p:nvSpPr>
            <p:cNvPr id="9" name="object 14"/>
            <p:cNvSpPr/>
            <p:nvPr/>
          </p:nvSpPr>
          <p:spPr>
            <a:xfrm>
              <a:off x="4689347" y="1613915"/>
              <a:ext cx="7503795" cy="5247005"/>
            </a:xfrm>
            <a:custGeom>
              <a:avLst/>
              <a:gdLst/>
              <a:ahLst/>
              <a:cxnLst/>
              <a:rect l="l" t="t" r="r" b="b"/>
              <a:pathLst>
                <a:path w="7503795" h="5247005">
                  <a:moveTo>
                    <a:pt x="0" y="518160"/>
                  </a:moveTo>
                  <a:lnTo>
                    <a:pt x="7238" y="5246542"/>
                  </a:lnTo>
                </a:path>
                <a:path w="7503795" h="5247005">
                  <a:moveTo>
                    <a:pt x="594360" y="0"/>
                  </a:moveTo>
                  <a:lnTo>
                    <a:pt x="7503286" y="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/>
            <p:cNvSpPr/>
            <p:nvPr/>
          </p:nvSpPr>
          <p:spPr>
            <a:xfrm>
              <a:off x="4689347" y="1613915"/>
              <a:ext cx="593725" cy="571500"/>
            </a:xfrm>
            <a:custGeom>
              <a:avLst/>
              <a:gdLst/>
              <a:ahLst/>
              <a:cxnLst/>
              <a:rect l="l" t="t" r="r" b="b"/>
              <a:pathLst>
                <a:path w="593725" h="571500">
                  <a:moveTo>
                    <a:pt x="593598" y="0"/>
                  </a:moveTo>
                  <a:lnTo>
                    <a:pt x="544920" y="1894"/>
                  </a:lnTo>
                  <a:lnTo>
                    <a:pt x="497325" y="7480"/>
                  </a:lnTo>
                  <a:lnTo>
                    <a:pt x="450965" y="16611"/>
                  </a:lnTo>
                  <a:lnTo>
                    <a:pt x="405993" y="29138"/>
                  </a:lnTo>
                  <a:lnTo>
                    <a:pt x="362563" y="44916"/>
                  </a:lnTo>
                  <a:lnTo>
                    <a:pt x="320826" y="63796"/>
                  </a:lnTo>
                  <a:lnTo>
                    <a:pt x="280937" y="85632"/>
                  </a:lnTo>
                  <a:lnTo>
                    <a:pt x="243047" y="110276"/>
                  </a:lnTo>
                  <a:lnTo>
                    <a:pt x="207310" y="137582"/>
                  </a:lnTo>
                  <a:lnTo>
                    <a:pt x="173878" y="167401"/>
                  </a:lnTo>
                  <a:lnTo>
                    <a:pt x="142905" y="199588"/>
                  </a:lnTo>
                  <a:lnTo>
                    <a:pt x="114543" y="233994"/>
                  </a:lnTo>
                  <a:lnTo>
                    <a:pt x="88946" y="270474"/>
                  </a:lnTo>
                  <a:lnTo>
                    <a:pt x="66265" y="308878"/>
                  </a:lnTo>
                  <a:lnTo>
                    <a:pt x="46654" y="349061"/>
                  </a:lnTo>
                  <a:lnTo>
                    <a:pt x="30266" y="390875"/>
                  </a:lnTo>
                  <a:lnTo>
                    <a:pt x="17254" y="434173"/>
                  </a:lnTo>
                  <a:lnTo>
                    <a:pt x="7770" y="478808"/>
                  </a:lnTo>
                  <a:lnTo>
                    <a:pt x="1968" y="524632"/>
                  </a:lnTo>
                  <a:lnTo>
                    <a:pt x="0" y="571500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24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8"/>
            <a:ext cx="12192000" cy="6878908"/>
          </a:xfrm>
        </p:spPr>
      </p:pic>
      <p:sp>
        <p:nvSpPr>
          <p:cNvPr id="23" name="Текст 4">
            <a:extLst>
              <a:ext uri="{FF2B5EF4-FFF2-40B4-BE49-F238E27FC236}">
                <a16:creationId xmlns:a16="http://schemas.microsoft.com/office/drawing/2014/main" id="{6F6F4972-D672-4327-999F-47C4E70A2409}"/>
              </a:ext>
            </a:extLst>
          </p:cNvPr>
          <p:cNvSpPr txBox="1">
            <a:spLocks/>
          </p:cNvSpPr>
          <p:nvPr/>
        </p:nvSpPr>
        <p:spPr>
          <a:xfrm>
            <a:off x="6428792" y="895739"/>
            <a:ext cx="5617961" cy="55414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Пневмония , не отвечающая на лечение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когда нет адекватного ответа на лечение.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sng" strike="noStrike" kern="1200" cap="none" spc="0" normalizeH="0" baseline="0" noProof="0" dirty="0" smtClean="0">
                <a:ln>
                  <a:noFill/>
                </a:ln>
                <a:solidFill>
                  <a:srgbClr val="A735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ПРОГРЕССИРУЮЩЕЕ ТЕЧЕНИЕ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A735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характеризуется развитием ОДН, требующей респираторной поддержки и / или развитием септического шока в первые 72 часа со времени госпитализации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Причины</a:t>
            </a:r>
            <a:r>
              <a:rPr lang="ru-RU" sz="16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-неэффективное лечение;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-развитие осложнений, формирование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экстрапульмональных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очагов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sng" strike="noStrike" kern="1200" cap="none" spc="0" normalizeH="0" baseline="0" noProof="0" dirty="0" smtClean="0">
                <a:ln>
                  <a:noFill/>
                </a:ln>
                <a:solidFill>
                  <a:srgbClr val="A735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ПЕРСИСТИРУЮЩЕЕ ТЕЧЕНИЕ</a:t>
            </a:r>
            <a:r>
              <a:rPr kumimoji="0" lang="ru-RU" sz="1600" b="0" i="0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замедленный регресс пневмонии, когда для достижения критериев клинической стабилизации требуется 6 и более дней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Причины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особенности возбудителя;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-состояние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макроорганизма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-другие заболевания.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219540C7-05E8-4D69-AB16-524D07047971}"/>
              </a:ext>
            </a:extLst>
          </p:cNvPr>
          <p:cNvSpPr txBox="1">
            <a:spLocks/>
          </p:cNvSpPr>
          <p:nvPr/>
        </p:nvSpPr>
        <p:spPr>
          <a:xfrm>
            <a:off x="1295164" y="1105772"/>
            <a:ext cx="4439774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A735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РАСПРОСТРАНЕННОСТИ: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субсегментарная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сегментарная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долевая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односторонняя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двусторонняя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65A87EE-801A-4D6A-B840-C4A423B802D5}"/>
              </a:ext>
            </a:extLst>
          </p:cNvPr>
          <p:cNvSpPr txBox="1">
            <a:spLocks/>
          </p:cNvSpPr>
          <p:nvPr/>
        </p:nvSpPr>
        <p:spPr>
          <a:xfrm>
            <a:off x="1295164" y="3960379"/>
            <a:ext cx="4855265" cy="2142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u="sng" strike="noStrike" kern="1200" cap="none" spc="0" normalizeH="0" baseline="0" noProof="0" dirty="0" smtClean="0">
                <a:ln>
                  <a:noFill/>
                </a:ln>
                <a:solidFill>
                  <a:srgbClr val="A73535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ПО ХАРАКТЕРУ ТЕЧЕНИЯ:</a:t>
            </a:r>
            <a:endParaRPr kumimoji="0" lang="en-US" sz="1800" b="1" u="sng" strike="noStrike" kern="1200" cap="none" spc="0" normalizeH="0" baseline="0" noProof="0" dirty="0" smtClean="0">
              <a:ln>
                <a:noFill/>
              </a:ln>
              <a:solidFill>
                <a:srgbClr val="A7353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острая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7353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затяжная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(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на фоне клинического улучшения  к исходу 4-й недели нет полного рентгенологического разрешения).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8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2539</Words>
  <Application>Microsoft Office PowerPoint</Application>
  <PresentationFormat>Широкоэкранный</PresentationFormat>
  <Paragraphs>399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 Black</vt:lpstr>
      <vt:lpstr>Arial</vt:lpstr>
      <vt:lpstr>Sitka Small</vt:lpstr>
      <vt:lpstr>Courier New</vt:lpstr>
      <vt:lpstr>Avenir Next LT Pro Light</vt:lpstr>
      <vt:lpstr>Calibri Light</vt:lpstr>
      <vt:lpstr>Avenir Next LT Pro</vt:lpstr>
      <vt:lpstr>Times New Roman</vt:lpstr>
      <vt:lpstr>Wingdings</vt:lpstr>
      <vt:lpstr>Calibri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Мадина Орумбаева</dc:creator>
  <cp:lastModifiedBy>Мадина Орумбаева</cp:lastModifiedBy>
  <cp:revision>87</cp:revision>
  <dcterms:created xsi:type="dcterms:W3CDTF">2023-08-08T03:19:01Z</dcterms:created>
  <dcterms:modified xsi:type="dcterms:W3CDTF">2023-10-26T04:57:42Z</dcterms:modified>
</cp:coreProperties>
</file>